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8" r:id="rId2"/>
    <p:sldId id="295" r:id="rId3"/>
    <p:sldId id="269" r:id="rId4"/>
    <p:sldId id="270" r:id="rId5"/>
    <p:sldId id="272" r:id="rId6"/>
    <p:sldId id="275" r:id="rId7"/>
    <p:sldId id="276" r:id="rId8"/>
    <p:sldId id="279" r:id="rId9"/>
    <p:sldId id="294" r:id="rId10"/>
    <p:sldId id="285" r:id="rId11"/>
    <p:sldId id="282" r:id="rId12"/>
    <p:sldId id="281" r:id="rId13"/>
    <p:sldId id="283" r:id="rId14"/>
    <p:sldId id="290" r:id="rId15"/>
    <p:sldId id="280" r:id="rId16"/>
    <p:sldId id="284" r:id="rId17"/>
    <p:sldId id="293" r:id="rId18"/>
    <p:sldId id="274" r:id="rId19"/>
    <p:sldId id="289" r:id="rId20"/>
    <p:sldId id="286" r:id="rId21"/>
    <p:sldId id="287" r:id="rId22"/>
    <p:sldId id="291" r:id="rId23"/>
    <p:sldId id="288"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86555" autoAdjust="0"/>
  </p:normalViewPr>
  <p:slideViewPr>
    <p:cSldViewPr>
      <p:cViewPr>
        <p:scale>
          <a:sx n="81" d="100"/>
          <a:sy n="81" d="100"/>
        </p:scale>
        <p:origin x="-69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937779-A2B9-425E-86CF-10025FCD3B33}" type="datetimeFigureOut">
              <a:rPr lang="en-US" smtClean="0"/>
              <a:t>3/25/2013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827762-94D6-418D-B015-5AD0973F96B9}" type="slidenum">
              <a:rPr lang="en-US" smtClean="0"/>
              <a:t>‹#›</a:t>
            </a:fld>
            <a:endParaRPr lang="en-US"/>
          </a:p>
        </p:txBody>
      </p:sp>
    </p:spTree>
    <p:extLst>
      <p:ext uri="{BB962C8B-B14F-4D97-AF65-F5344CB8AC3E}">
        <p14:creationId xmlns:p14="http://schemas.microsoft.com/office/powerpoint/2010/main" val="3524542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lonelyplanet.com/costa-rica/practical-information/money-costs#ixzz2OZng4X4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lonelyplanet.com/costa-rica/practical-information/money-costs#ixzz2OZnktVkW"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list from Study Abroad)</a:t>
            </a:r>
          </a:p>
          <a:p>
            <a:endParaRPr lang="en-US" dirty="0" smtClean="0"/>
          </a:p>
          <a:p>
            <a:r>
              <a:rPr lang="en-US" dirty="0" smtClean="0"/>
              <a:t>Suggestions for packing: </a:t>
            </a:r>
          </a:p>
          <a:p>
            <a:r>
              <a:rPr lang="en-US" dirty="0" smtClean="0"/>
              <a:t>Hiking boots</a:t>
            </a:r>
          </a:p>
          <a:p>
            <a:r>
              <a:rPr lang="en-US" dirty="0" smtClean="0"/>
              <a:t>Hiking pants/shorts</a:t>
            </a:r>
          </a:p>
          <a:p>
            <a:r>
              <a:rPr lang="en-US" dirty="0" smtClean="0"/>
              <a:t>Hat</a:t>
            </a:r>
          </a:p>
          <a:p>
            <a:endParaRPr lang="en-US" dirty="0"/>
          </a:p>
        </p:txBody>
      </p:sp>
      <p:sp>
        <p:nvSpPr>
          <p:cNvPr id="4" name="Slide Number Placeholder 3"/>
          <p:cNvSpPr>
            <a:spLocks noGrp="1"/>
          </p:cNvSpPr>
          <p:nvPr>
            <p:ph type="sldNum" sz="quarter" idx="10"/>
          </p:nvPr>
        </p:nvSpPr>
        <p:spPr/>
        <p:txBody>
          <a:bodyPr/>
          <a:lstStyle/>
          <a:p>
            <a:fld id="{4C827762-94D6-418D-B015-5AD0973F96B9}" type="slidenum">
              <a:rPr lang="en-US" smtClean="0"/>
              <a:t>8</a:t>
            </a:fld>
            <a:endParaRPr lang="en-US"/>
          </a:p>
        </p:txBody>
      </p:sp>
    </p:spTree>
    <p:extLst>
      <p:ext uri="{BB962C8B-B14F-4D97-AF65-F5344CB8AC3E}">
        <p14:creationId xmlns:p14="http://schemas.microsoft.com/office/powerpoint/2010/main" val="257757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Transport to and from airport – we all go together.  It is</a:t>
            </a:r>
            <a:r>
              <a:rPr lang="en-US" baseline="0" dirty="0" smtClean="0"/>
              <a:t> hired just for us </a:t>
            </a:r>
            <a:r>
              <a:rPr lang="en-US" baseline="0" dirty="0" smtClean="0">
                <a:sym typeface="Wingdings" pitchFamily="2" charset="2"/>
              </a:rPr>
              <a:t></a:t>
            </a:r>
          </a:p>
          <a:p>
            <a:r>
              <a:rPr lang="en-US" baseline="0" dirty="0" smtClean="0">
                <a:sym typeface="Wingdings" pitchFamily="2" charset="2"/>
              </a:rPr>
              <a:t>Costa Rica does not use addresses so you don’t want to be on your own to find your host family’s house.</a:t>
            </a:r>
          </a:p>
          <a:p>
            <a:endParaRPr lang="en-US" baseline="0" dirty="0" smtClean="0">
              <a:sym typeface="Wingdings" pitchFamily="2" charset="2"/>
            </a:endParaRPr>
          </a:p>
          <a:p>
            <a:r>
              <a:rPr lang="en-US" baseline="0" dirty="0" smtClean="0">
                <a:sym typeface="Wingdings" pitchFamily="2" charset="2"/>
              </a:rPr>
              <a:t>For all excursions, please be on time.  We have the bus for a certain number of hours, so if we leave late, it eats into our excursion time.  </a:t>
            </a:r>
          </a:p>
          <a:p>
            <a:endParaRPr lang="en-US" baseline="0" dirty="0" smtClean="0">
              <a:sym typeface="Wingdings" pitchFamily="2" charset="2"/>
            </a:endParaRPr>
          </a:p>
          <a:p>
            <a:r>
              <a:rPr lang="en-US" baseline="0" dirty="0" smtClean="0">
                <a:sym typeface="Wingdings" pitchFamily="2" charset="2"/>
              </a:rPr>
              <a:t>How well do you travel on busses?  Do you get sick?  Bring </a:t>
            </a:r>
            <a:r>
              <a:rPr lang="en-US" baseline="0" dirty="0" err="1" smtClean="0">
                <a:sym typeface="Wingdings" pitchFamily="2" charset="2"/>
              </a:rPr>
              <a:t>Bonine</a:t>
            </a:r>
            <a:r>
              <a:rPr lang="en-US" baseline="0" dirty="0" smtClean="0">
                <a:sym typeface="Wingdings" pitchFamily="2" charset="2"/>
              </a:rPr>
              <a:t>.  Do you like music?  Bring iPod.  Want to sleep?  Bring eyeshades.</a:t>
            </a:r>
            <a:endParaRPr lang="en-US" dirty="0"/>
          </a:p>
        </p:txBody>
      </p:sp>
      <p:sp>
        <p:nvSpPr>
          <p:cNvPr id="4" name="Slide Number Placeholder 3"/>
          <p:cNvSpPr>
            <a:spLocks noGrp="1"/>
          </p:cNvSpPr>
          <p:nvPr>
            <p:ph type="sldNum" sz="quarter" idx="10"/>
          </p:nvPr>
        </p:nvSpPr>
        <p:spPr/>
        <p:txBody>
          <a:bodyPr/>
          <a:lstStyle/>
          <a:p>
            <a:fld id="{4C827762-94D6-418D-B015-5AD0973F96B9}" type="slidenum">
              <a:rPr lang="en-US" smtClean="0"/>
              <a:t>21</a:t>
            </a:fld>
            <a:endParaRPr lang="en-US"/>
          </a:p>
        </p:txBody>
      </p:sp>
    </p:spTree>
    <p:extLst>
      <p:ext uri="{BB962C8B-B14F-4D97-AF65-F5344CB8AC3E}">
        <p14:creationId xmlns:p14="http://schemas.microsoft.com/office/powerpoint/2010/main" val="2923914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4C827762-94D6-418D-B015-5AD0973F96B9}" type="slidenum">
              <a:rPr lang="en-US" smtClean="0"/>
              <a:t>22</a:t>
            </a:fld>
            <a:endParaRPr lang="en-US"/>
          </a:p>
        </p:txBody>
      </p:sp>
    </p:spTree>
    <p:extLst>
      <p:ext uri="{BB962C8B-B14F-4D97-AF65-F5344CB8AC3E}">
        <p14:creationId xmlns:p14="http://schemas.microsoft.com/office/powerpoint/2010/main" val="3703912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 proper</a:t>
            </a:r>
            <a:r>
              <a:rPr lang="en-US" baseline="0" dirty="0" smtClean="0"/>
              <a:t> clothing!  People go to Costa Rica for two things: Beaches and Rainforests.  Both are wet so pack accordingly.  Layers!!!</a:t>
            </a:r>
          </a:p>
          <a:p>
            <a:endParaRPr lang="en-US" baseline="0" dirty="0" smtClean="0"/>
          </a:p>
          <a:p>
            <a:r>
              <a:rPr lang="en-US" baseline="0" dirty="0" smtClean="0"/>
              <a:t>Long sleeve t-shirts</a:t>
            </a:r>
          </a:p>
          <a:p>
            <a:r>
              <a:rPr lang="en-US" baseline="0" dirty="0" smtClean="0"/>
              <a:t>Raincoat that is packable</a:t>
            </a:r>
          </a:p>
          <a:p>
            <a:r>
              <a:rPr lang="en-US" baseline="0" dirty="0" smtClean="0"/>
              <a:t>T-shirts</a:t>
            </a:r>
          </a:p>
          <a:p>
            <a:r>
              <a:rPr lang="en-US" baseline="0" dirty="0" smtClean="0"/>
              <a:t>Jeans</a:t>
            </a:r>
          </a:p>
          <a:p>
            <a:r>
              <a:rPr lang="en-US" baseline="0" dirty="0" smtClean="0"/>
              <a:t>Hiking pants</a:t>
            </a:r>
          </a:p>
          <a:p>
            <a:r>
              <a:rPr lang="en-US" baseline="0" dirty="0" smtClean="0"/>
              <a:t>It is the rainy season – it rains each afternoon</a:t>
            </a:r>
          </a:p>
          <a:p>
            <a:r>
              <a:rPr lang="en-US" baseline="0" dirty="0" smtClean="0"/>
              <a:t>Bring shorts (pants that turn into shorts are great)</a:t>
            </a:r>
          </a:p>
          <a:p>
            <a:r>
              <a:rPr lang="en-US" baseline="0" dirty="0" smtClean="0"/>
              <a:t>Good socks and lots of them</a:t>
            </a:r>
          </a:p>
          <a:p>
            <a:r>
              <a:rPr lang="en-US" baseline="0" dirty="0" smtClean="0"/>
              <a:t>Bathing suit for beach</a:t>
            </a:r>
          </a:p>
          <a:p>
            <a:r>
              <a:rPr lang="en-US" baseline="0" dirty="0" smtClean="0"/>
              <a:t>Shoes for inside the house; going to class; beach; hiking</a:t>
            </a:r>
          </a:p>
          <a:p>
            <a:endParaRPr lang="en-US" baseline="0" dirty="0" smtClean="0"/>
          </a:p>
          <a:p>
            <a:r>
              <a:rPr lang="en-US" baseline="0" dirty="0" smtClean="0"/>
              <a:t>*Goodwill – don’t bring anything flashy that says “hey, I’m a rich American!”</a:t>
            </a:r>
          </a:p>
          <a:p>
            <a:endParaRPr lang="en-US" dirty="0"/>
          </a:p>
        </p:txBody>
      </p:sp>
      <p:sp>
        <p:nvSpPr>
          <p:cNvPr id="4" name="Slide Number Placeholder 3"/>
          <p:cNvSpPr>
            <a:spLocks noGrp="1"/>
          </p:cNvSpPr>
          <p:nvPr>
            <p:ph type="sldNum" sz="quarter" idx="10"/>
          </p:nvPr>
        </p:nvSpPr>
        <p:spPr/>
        <p:txBody>
          <a:bodyPr/>
          <a:lstStyle/>
          <a:p>
            <a:fld id="{4C827762-94D6-418D-B015-5AD0973F96B9}" type="slidenum">
              <a:rPr lang="en-US" smtClean="0"/>
              <a:t>10</a:t>
            </a:fld>
            <a:endParaRPr lang="en-US"/>
          </a:p>
        </p:txBody>
      </p:sp>
    </p:spTree>
    <p:extLst>
      <p:ext uri="{BB962C8B-B14F-4D97-AF65-F5344CB8AC3E}">
        <p14:creationId xmlns:p14="http://schemas.microsoft.com/office/powerpoint/2010/main" val="1144781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 comfortable shoes!!</a:t>
            </a:r>
            <a:r>
              <a:rPr lang="en-US" baseline="0" dirty="0" smtClean="0"/>
              <a:t>  We will be hiking, so don’t think flip flops are going to cut it.  Plus, it rains in the afternoon and you want to protect your feet!</a:t>
            </a:r>
            <a:endParaRPr lang="en-US" dirty="0"/>
          </a:p>
        </p:txBody>
      </p:sp>
      <p:sp>
        <p:nvSpPr>
          <p:cNvPr id="4" name="Slide Number Placeholder 3"/>
          <p:cNvSpPr>
            <a:spLocks noGrp="1"/>
          </p:cNvSpPr>
          <p:nvPr>
            <p:ph type="sldNum" sz="quarter" idx="10"/>
          </p:nvPr>
        </p:nvSpPr>
        <p:spPr/>
        <p:txBody>
          <a:bodyPr/>
          <a:lstStyle/>
          <a:p>
            <a:fld id="{4C827762-94D6-418D-B015-5AD0973F96B9}" type="slidenum">
              <a:rPr lang="en-US" smtClean="0"/>
              <a:t>11</a:t>
            </a:fld>
            <a:endParaRPr lang="en-US"/>
          </a:p>
        </p:txBody>
      </p:sp>
    </p:spTree>
    <p:extLst>
      <p:ext uri="{BB962C8B-B14F-4D97-AF65-F5344CB8AC3E}">
        <p14:creationId xmlns:p14="http://schemas.microsoft.com/office/powerpoint/2010/main" val="1919033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a personal budget to track your spending.  If you have extra money for excursions, give Roy a shout.</a:t>
            </a:r>
          </a:p>
          <a:p>
            <a:r>
              <a:rPr lang="en-US" dirty="0" smtClean="0"/>
              <a:t>Study Abroad website</a:t>
            </a:r>
          </a:p>
          <a:p>
            <a:r>
              <a:rPr lang="en-US" dirty="0" smtClean="0"/>
              <a:t>$500 spending money</a:t>
            </a:r>
            <a:endParaRPr lang="en-US" dirty="0"/>
          </a:p>
        </p:txBody>
      </p:sp>
      <p:sp>
        <p:nvSpPr>
          <p:cNvPr id="4" name="Slide Number Placeholder 3"/>
          <p:cNvSpPr>
            <a:spLocks noGrp="1"/>
          </p:cNvSpPr>
          <p:nvPr>
            <p:ph type="sldNum" sz="quarter" idx="10"/>
          </p:nvPr>
        </p:nvSpPr>
        <p:spPr/>
        <p:txBody>
          <a:bodyPr/>
          <a:lstStyle/>
          <a:p>
            <a:fld id="{4C827762-94D6-418D-B015-5AD0973F96B9}" type="slidenum">
              <a:rPr lang="en-US" smtClean="0"/>
              <a:t>12</a:t>
            </a:fld>
            <a:endParaRPr lang="en-US"/>
          </a:p>
        </p:txBody>
      </p:sp>
    </p:spTree>
    <p:extLst>
      <p:ext uri="{BB962C8B-B14F-4D97-AF65-F5344CB8AC3E}">
        <p14:creationId xmlns:p14="http://schemas.microsoft.com/office/powerpoint/2010/main" val="4242122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2</a:t>
            </a:r>
            <a:r>
              <a:rPr lang="en-US" baseline="0" dirty="0" smtClean="0"/>
              <a:t> copies</a:t>
            </a:r>
            <a:r>
              <a:rPr lang="en-US" dirty="0" smtClean="0"/>
              <a:t> of the page with your information and picture.</a:t>
            </a:r>
            <a:r>
              <a:rPr lang="en-US" baseline="0" dirty="0" smtClean="0"/>
              <a:t>  Leave one at home with family members, and bring one with you.  That way, if you lose your passport, you have a copy to help expedite the process.</a:t>
            </a:r>
            <a:endParaRPr lang="en-US" dirty="0"/>
          </a:p>
        </p:txBody>
      </p:sp>
      <p:sp>
        <p:nvSpPr>
          <p:cNvPr id="4" name="Slide Number Placeholder 3"/>
          <p:cNvSpPr>
            <a:spLocks noGrp="1"/>
          </p:cNvSpPr>
          <p:nvPr>
            <p:ph type="sldNum" sz="quarter" idx="10"/>
          </p:nvPr>
        </p:nvSpPr>
        <p:spPr/>
        <p:txBody>
          <a:bodyPr/>
          <a:lstStyle/>
          <a:p>
            <a:fld id="{4C827762-94D6-418D-B015-5AD0973F96B9}" type="slidenum">
              <a:rPr lang="en-US" smtClean="0"/>
              <a:t>15</a:t>
            </a:fld>
            <a:endParaRPr lang="en-US"/>
          </a:p>
        </p:txBody>
      </p:sp>
    </p:spTree>
    <p:extLst>
      <p:ext uri="{BB962C8B-B14F-4D97-AF65-F5344CB8AC3E}">
        <p14:creationId xmlns:p14="http://schemas.microsoft.com/office/powerpoint/2010/main" val="3296421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over general itinerary </a:t>
            </a:r>
          </a:p>
          <a:p>
            <a:r>
              <a:rPr lang="es-ES" dirty="0" smtClean="0"/>
              <a:t>Transporte Incluye </a:t>
            </a:r>
            <a:r>
              <a:rPr lang="es-ES" dirty="0" err="1" smtClean="0"/>
              <a:t>Microbus</a:t>
            </a:r>
            <a:r>
              <a:rPr lang="es-ES" dirty="0" smtClean="0"/>
              <a:t> Toyota </a:t>
            </a:r>
            <a:r>
              <a:rPr lang="es-ES" dirty="0" err="1" smtClean="0"/>
              <a:t>Coaster</a:t>
            </a:r>
            <a:r>
              <a:rPr lang="es-ES" dirty="0" smtClean="0"/>
              <a:t> Modelo 2007 Capacidad 25 personas A/C</a:t>
            </a:r>
          </a:p>
          <a:p>
            <a:r>
              <a:rPr lang="es-ES" dirty="0" smtClean="0"/>
              <a:t>Recogemos en el aeropuerto con rotulo de NC </a:t>
            </a:r>
            <a:r>
              <a:rPr lang="es-ES" dirty="0" err="1" smtClean="0"/>
              <a:t>State</a:t>
            </a:r>
            <a:endParaRPr lang="es-ES" dirty="0" smtClean="0"/>
          </a:p>
          <a:p>
            <a:r>
              <a:rPr lang="es-ES" dirty="0" smtClean="0"/>
              <a:t>Transporte a la Universidad de CR, Distribución de los estudiantes a las casas que los hospedan</a:t>
            </a:r>
          </a:p>
          <a:p>
            <a:r>
              <a:rPr lang="es-ES" dirty="0" smtClean="0"/>
              <a:t>(Favor enviar lista de casas con números de </a:t>
            </a:r>
            <a:r>
              <a:rPr lang="es-ES" dirty="0" err="1" smtClean="0"/>
              <a:t>telefono</a:t>
            </a:r>
            <a:r>
              <a:rPr lang="es-ES" dirty="0" smtClean="0"/>
              <a:t> para montar una ruta)</a:t>
            </a:r>
          </a:p>
          <a:p>
            <a:r>
              <a:rPr lang="es-ES" dirty="0" smtClean="0"/>
              <a:t>Transporte UCR - Volcán </a:t>
            </a:r>
            <a:r>
              <a:rPr lang="es-ES" dirty="0" err="1" smtClean="0"/>
              <a:t>Poás</a:t>
            </a:r>
            <a:r>
              <a:rPr lang="es-ES" dirty="0" smtClean="0"/>
              <a:t> y Cataratas de la Paz (La Paz </a:t>
            </a:r>
            <a:r>
              <a:rPr lang="es-ES" dirty="0" err="1" smtClean="0"/>
              <a:t>Waterfall</a:t>
            </a:r>
            <a:r>
              <a:rPr lang="es-ES" dirty="0" smtClean="0"/>
              <a:t> Garden)</a:t>
            </a:r>
          </a:p>
          <a:p>
            <a:r>
              <a:rPr lang="es-ES" dirty="0" smtClean="0"/>
              <a:t>Transporte UCR - Canopy Tour ( se sugiere </a:t>
            </a:r>
            <a:r>
              <a:rPr lang="es-ES" dirty="0" err="1" smtClean="0"/>
              <a:t>FossiLand</a:t>
            </a:r>
            <a:r>
              <a:rPr lang="es-ES" dirty="0" smtClean="0"/>
              <a:t> ) o </a:t>
            </a:r>
            <a:r>
              <a:rPr lang="es-ES" dirty="0" err="1" smtClean="0"/>
              <a:t>Mahogaby</a:t>
            </a:r>
            <a:r>
              <a:rPr lang="es-ES" dirty="0" smtClean="0"/>
              <a:t> usted </a:t>
            </a:r>
            <a:r>
              <a:rPr lang="es-ES" dirty="0" err="1" smtClean="0"/>
              <a:t>deside</a:t>
            </a:r>
            <a:endParaRPr lang="es-ES" dirty="0" smtClean="0"/>
          </a:p>
          <a:p>
            <a:r>
              <a:rPr lang="es-ES" dirty="0" smtClean="0"/>
              <a:t>Transporte Manuel Antonio 2 noches 3 días con todos los recorridos necesarios</a:t>
            </a:r>
          </a:p>
          <a:p>
            <a:r>
              <a:rPr lang="es-ES" dirty="0" smtClean="0"/>
              <a:t>Transporte UCR - Aeropuerto</a:t>
            </a:r>
          </a:p>
          <a:p>
            <a:r>
              <a:rPr lang="es-ES" dirty="0" smtClean="0"/>
              <a:t>Seguros en caso de accidente o cambio de unidad por </a:t>
            </a:r>
            <a:r>
              <a:rPr lang="es-ES" dirty="0" err="1" smtClean="0"/>
              <a:t>algun</a:t>
            </a:r>
            <a:r>
              <a:rPr lang="es-ES" dirty="0" smtClean="0"/>
              <a:t> inconveniente</a:t>
            </a:r>
          </a:p>
          <a:p>
            <a:r>
              <a:rPr lang="es-ES" dirty="0" smtClean="0"/>
              <a:t>Entrada Volcán </a:t>
            </a:r>
            <a:r>
              <a:rPr lang="es-ES" dirty="0" err="1" smtClean="0"/>
              <a:t>Poás</a:t>
            </a:r>
            <a:r>
              <a:rPr lang="es-ES" dirty="0" smtClean="0"/>
              <a:t>, Recorrido guiado, Entrada a La Paz </a:t>
            </a:r>
            <a:r>
              <a:rPr lang="es-ES" dirty="0" err="1" smtClean="0"/>
              <a:t>Waterfall</a:t>
            </a:r>
            <a:r>
              <a:rPr lang="es-ES" dirty="0" smtClean="0"/>
              <a:t> Garden, Almuerzo Buffet</a:t>
            </a:r>
          </a:p>
          <a:p>
            <a:r>
              <a:rPr lang="es-ES" dirty="0" smtClean="0"/>
              <a:t>Tour en </a:t>
            </a:r>
            <a:r>
              <a:rPr lang="es-ES" dirty="0" err="1" smtClean="0"/>
              <a:t>FossilLsand</a:t>
            </a:r>
            <a:r>
              <a:rPr lang="es-ES" dirty="0" smtClean="0"/>
              <a:t> </a:t>
            </a:r>
            <a:r>
              <a:rPr lang="es-ES" dirty="0" err="1" smtClean="0"/>
              <a:t>Hiking</a:t>
            </a:r>
            <a:r>
              <a:rPr lang="es-ES" dirty="0" smtClean="0"/>
              <a:t>, Canopy, </a:t>
            </a:r>
            <a:r>
              <a:rPr lang="es-ES" dirty="0" err="1" smtClean="0"/>
              <a:t>rapeling</a:t>
            </a:r>
            <a:r>
              <a:rPr lang="es-ES" dirty="0" smtClean="0"/>
              <a:t>, </a:t>
            </a:r>
            <a:r>
              <a:rPr lang="es-ES" dirty="0" err="1" smtClean="0"/>
              <a:t>Tarzan</a:t>
            </a:r>
            <a:r>
              <a:rPr lang="es-ES" dirty="0" smtClean="0"/>
              <a:t> Swing and 1.200 </a:t>
            </a:r>
            <a:r>
              <a:rPr lang="es-ES" dirty="0" err="1" smtClean="0"/>
              <a:t>mts</a:t>
            </a:r>
            <a:r>
              <a:rPr lang="es-ES" dirty="0" smtClean="0"/>
              <a:t> </a:t>
            </a:r>
            <a:r>
              <a:rPr lang="es-ES" dirty="0" err="1" smtClean="0"/>
              <a:t>Water</a:t>
            </a:r>
            <a:r>
              <a:rPr lang="es-ES" dirty="0" smtClean="0"/>
              <a:t> </a:t>
            </a:r>
            <a:r>
              <a:rPr lang="es-ES" dirty="0" err="1" smtClean="0"/>
              <a:t>sleigh</a:t>
            </a:r>
            <a:r>
              <a:rPr lang="es-ES" dirty="0" smtClean="0"/>
              <a:t> y almuerzo</a:t>
            </a:r>
          </a:p>
          <a:p>
            <a:r>
              <a:rPr lang="es-ES" dirty="0" smtClean="0"/>
              <a:t>Entrada a Manuel Antonio, Hospedaje en Hotel Plaza Yara con desayuno incluido, guía en todo el recorrido</a:t>
            </a:r>
          </a:p>
          <a:p>
            <a:r>
              <a:rPr lang="es-ES" dirty="0" smtClean="0"/>
              <a:t>Paseo en Catamarán en Manuel Antonio con Almuerzo Frío</a:t>
            </a:r>
          </a:p>
          <a:p>
            <a:r>
              <a:rPr lang="es-ES" dirty="0" err="1" smtClean="0"/>
              <a:t>Ademas</a:t>
            </a:r>
            <a:r>
              <a:rPr lang="es-ES" dirty="0" smtClean="0"/>
              <a:t> en todo el recorrido, agua y meriendas para todos</a:t>
            </a:r>
          </a:p>
          <a:p>
            <a:endParaRPr lang="en-US" dirty="0"/>
          </a:p>
        </p:txBody>
      </p:sp>
      <p:sp>
        <p:nvSpPr>
          <p:cNvPr id="4" name="Slide Number Placeholder 3"/>
          <p:cNvSpPr>
            <a:spLocks noGrp="1"/>
          </p:cNvSpPr>
          <p:nvPr>
            <p:ph type="sldNum" sz="quarter" idx="10"/>
          </p:nvPr>
        </p:nvSpPr>
        <p:spPr/>
        <p:txBody>
          <a:bodyPr/>
          <a:lstStyle/>
          <a:p>
            <a:fld id="{4C827762-94D6-418D-B015-5AD0973F96B9}" type="slidenum">
              <a:rPr lang="en-US" smtClean="0"/>
              <a:t>16</a:t>
            </a:fld>
            <a:endParaRPr lang="en-US"/>
          </a:p>
        </p:txBody>
      </p:sp>
    </p:spTree>
    <p:extLst>
      <p:ext uri="{BB962C8B-B14F-4D97-AF65-F5344CB8AC3E}">
        <p14:creationId xmlns:p14="http://schemas.microsoft.com/office/powerpoint/2010/main" val="3675221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ATMs</a:t>
            </a:r>
          </a:p>
          <a:p>
            <a:r>
              <a:rPr lang="en-US" dirty="0" smtClean="0"/>
              <a:t>It’s increasingly easy to find </a:t>
            </a:r>
            <a:r>
              <a:rPr lang="en-US" i="1" dirty="0" err="1" smtClean="0"/>
              <a:t>cajeros</a:t>
            </a:r>
            <a:r>
              <a:rPr lang="en-US" i="1" dirty="0" smtClean="0"/>
              <a:t> </a:t>
            </a:r>
            <a:r>
              <a:rPr lang="en-US" i="1" dirty="0" err="1" smtClean="0"/>
              <a:t>automáticos</a:t>
            </a:r>
            <a:r>
              <a:rPr lang="en-US" i="1" dirty="0" smtClean="0"/>
              <a:t> </a:t>
            </a:r>
            <a:r>
              <a:rPr lang="en-US" dirty="0" smtClean="0"/>
              <a:t>(ATMs) in Costa Rica, even in the smallest</a:t>
            </a:r>
            <a:r>
              <a:rPr lang="en-US" i="1" dirty="0" smtClean="0"/>
              <a:t> </a:t>
            </a:r>
            <a:r>
              <a:rPr lang="en-US" dirty="0" smtClean="0"/>
              <a:t>towns. The Visa Plus network is the standard,</a:t>
            </a:r>
            <a:r>
              <a:rPr lang="en-US" i="1" dirty="0" smtClean="0"/>
              <a:t> </a:t>
            </a:r>
            <a:r>
              <a:rPr lang="en-US" dirty="0" smtClean="0"/>
              <a:t>but machines on the Cirrus network, which</a:t>
            </a:r>
            <a:r>
              <a:rPr lang="en-US" i="1" dirty="0" smtClean="0"/>
              <a:t> </a:t>
            </a:r>
            <a:r>
              <a:rPr lang="en-US" dirty="0" smtClean="0"/>
              <a:t>accepts most foreign ATM cards, can be found</a:t>
            </a:r>
            <a:r>
              <a:rPr lang="en-US" i="1" dirty="0" smtClean="0"/>
              <a:t> </a:t>
            </a:r>
            <a:r>
              <a:rPr lang="en-US" dirty="0" smtClean="0"/>
              <a:t>in larger cities and tourist towns. In these</a:t>
            </a:r>
            <a:r>
              <a:rPr lang="en-US" i="1" dirty="0" smtClean="0"/>
              <a:t> </a:t>
            </a:r>
            <a:r>
              <a:rPr lang="en-US" dirty="0" smtClean="0"/>
              <a:t>areas, ATMs also dispense US dollars, which</a:t>
            </a:r>
            <a:r>
              <a:rPr lang="en-US" i="1" dirty="0" smtClean="0"/>
              <a:t> </a:t>
            </a:r>
            <a:r>
              <a:rPr lang="en-US" dirty="0" smtClean="0"/>
              <a:t>is convenient for payments at top-end hotels</a:t>
            </a:r>
            <a:r>
              <a:rPr lang="en-US" i="1" dirty="0" smtClean="0"/>
              <a:t> </a:t>
            </a:r>
            <a:r>
              <a:rPr lang="en-US" dirty="0" smtClean="0"/>
              <a:t>and tour agencies. Note that some machines</a:t>
            </a:r>
            <a:r>
              <a:rPr lang="en-US" i="1" dirty="0" smtClean="0"/>
              <a:t> </a:t>
            </a:r>
            <a:r>
              <a:rPr lang="en-US" dirty="0" smtClean="0"/>
              <a:t>will only accept cards held by their</a:t>
            </a:r>
            <a:r>
              <a:rPr lang="en-US" i="1" dirty="0" smtClean="0"/>
              <a:t> </a:t>
            </a:r>
            <a:r>
              <a:rPr lang="en-US" dirty="0" smtClean="0"/>
              <a:t>own customers.</a:t>
            </a:r>
          </a:p>
          <a:p>
            <a:r>
              <a:rPr lang="en-US" b="1" dirty="0" smtClean="0"/>
              <a:t>Cash &amp; Currency</a:t>
            </a:r>
          </a:p>
          <a:p>
            <a:r>
              <a:rPr lang="en-US" dirty="0" smtClean="0"/>
              <a:t>The Costa Rican currency is the </a:t>
            </a:r>
            <a:r>
              <a:rPr lang="en-US" dirty="0" err="1" smtClean="0"/>
              <a:t>colón</a:t>
            </a:r>
            <a:r>
              <a:rPr lang="en-US" dirty="0" smtClean="0"/>
              <a:t> (plural </a:t>
            </a:r>
            <a:r>
              <a:rPr lang="en-US" dirty="0" err="1" smtClean="0"/>
              <a:t>colones</a:t>
            </a:r>
            <a:r>
              <a:rPr lang="en-US" dirty="0" smtClean="0"/>
              <a:t>, </a:t>
            </a:r>
            <a:r>
              <a:rPr lang="en-US" sz="1200" kern="1200" dirty="0" smtClean="0">
                <a:solidFill>
                  <a:schemeClr val="tx1"/>
                </a:solidFill>
                <a:effectLst/>
                <a:latin typeface="+mn-lt"/>
                <a:ea typeface="+mn-ea"/>
                <a:cs typeface="+mn-cs"/>
              </a:rPr>
              <a:t>₡</a:t>
            </a:r>
            <a:r>
              <a:rPr lang="en-US" dirty="0" smtClean="0"/>
              <a:t>), named after </a:t>
            </a:r>
            <a:r>
              <a:rPr lang="en-US" dirty="0" err="1" smtClean="0"/>
              <a:t>Cristóbal</a:t>
            </a:r>
            <a:r>
              <a:rPr lang="en-US" dirty="0" smtClean="0"/>
              <a:t> Colón (Christopher Columbus). Bills come in 500, 1000, 5000 and 10,000 notes, while coins come in denominations of 5, 10, 20, 25, 50 and 100. Note that older coins are larger and silver, while newer ones are smaller and gold-colored – this is often a source of confusion for travelers fresh off the plane.</a:t>
            </a:r>
          </a:p>
          <a:p>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Read more: </a:t>
            </a:r>
            <a:r>
              <a:rPr lang="en-US" sz="1200" u="none" strike="noStrike" kern="1200" dirty="0" smtClean="0">
                <a:solidFill>
                  <a:schemeClr val="tx1"/>
                </a:solidFill>
                <a:effectLst/>
                <a:latin typeface="+mn-lt"/>
                <a:ea typeface="+mn-ea"/>
                <a:cs typeface="+mn-cs"/>
                <a:hlinkClick r:id="rId3"/>
              </a:rPr>
              <a:t>http://www.lonelyplanet.com/costa-rica/practical-information/money-costs#ixzz2OZng4X4T</a:t>
            </a:r>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endParaRPr lang="en-US" sz="12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827762-94D6-418D-B015-5AD0973F96B9}" type="slidenum">
              <a:rPr lang="en-US" smtClean="0"/>
              <a:t>18</a:t>
            </a:fld>
            <a:endParaRPr lang="en-US"/>
          </a:p>
        </p:txBody>
      </p:sp>
    </p:spTree>
    <p:extLst>
      <p:ext uri="{BB962C8B-B14F-4D97-AF65-F5344CB8AC3E}">
        <p14:creationId xmlns:p14="http://schemas.microsoft.com/office/powerpoint/2010/main" val="2738790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Call bank ahead of time to make</a:t>
            </a:r>
            <a:r>
              <a:rPr lang="en-US" b="1" baseline="0" dirty="0" smtClean="0"/>
              <a:t> sure it will work and so they don’t put a hold on your account.  Do not use prepaid cards (you lose it, it’s gone).  NO TRAVELER’S CHEQUES!!</a:t>
            </a:r>
          </a:p>
          <a:p>
            <a:endParaRPr lang="en-US" b="1" dirty="0" smtClean="0"/>
          </a:p>
          <a:p>
            <a:r>
              <a:rPr lang="en-US" b="1" dirty="0" smtClean="0"/>
              <a:t>Credit Cards</a:t>
            </a:r>
          </a:p>
          <a:p>
            <a:r>
              <a:rPr lang="en-US" dirty="0" smtClean="0"/>
              <a:t>You can expect a transaction fee on all international credit-card purchases. Holders of credit and debit cards can buy </a:t>
            </a:r>
            <a:r>
              <a:rPr lang="en-US" dirty="0" err="1" smtClean="0"/>
              <a:t>colones</a:t>
            </a:r>
            <a:r>
              <a:rPr lang="en-US" dirty="0" smtClean="0"/>
              <a:t> and sometimes US dollars in some banks, though you can expect to pay a high transaction fee. Cards are widely accepted at some midrange and most top-end hotels, as well as top-end restaurants and some travel agencies. All car rental agencies accept credit cards.</a:t>
            </a:r>
          </a:p>
          <a:p>
            <a:r>
              <a:rPr lang="en-US" b="1" dirty="0" smtClean="0"/>
              <a:t>Exchanging Money</a:t>
            </a:r>
          </a:p>
          <a:p>
            <a:r>
              <a:rPr lang="en-US" dirty="0" smtClean="0"/>
              <a:t>All banks will exchange US dollars, and some will exchange euros and British pounds; other currencies are more difficult. Most banks have excruciatingly long lines, especially at the state-run institutions (</a:t>
            </a:r>
            <a:r>
              <a:rPr lang="en-US" dirty="0" err="1" smtClean="0"/>
              <a:t>Banco</a:t>
            </a:r>
            <a:r>
              <a:rPr lang="en-US" dirty="0" smtClean="0"/>
              <a:t> </a:t>
            </a:r>
            <a:r>
              <a:rPr lang="en-US" dirty="0" err="1" smtClean="0"/>
              <a:t>Nacional</a:t>
            </a:r>
            <a:r>
              <a:rPr lang="en-US" dirty="0" smtClean="0"/>
              <a:t>, </a:t>
            </a:r>
            <a:r>
              <a:rPr lang="en-US" dirty="0" err="1" smtClean="0"/>
              <a:t>Banco</a:t>
            </a:r>
            <a:r>
              <a:rPr lang="en-US" dirty="0" smtClean="0"/>
              <a:t> de Costa Rica, </a:t>
            </a:r>
            <a:r>
              <a:rPr lang="en-US" dirty="0" err="1" smtClean="0"/>
              <a:t>Banco</a:t>
            </a:r>
            <a:r>
              <a:rPr lang="en-US" dirty="0" smtClean="0"/>
              <a:t> Popular), though they don’t charge commissions on cash exchanges. Private banks (</a:t>
            </a:r>
            <a:r>
              <a:rPr lang="en-US" dirty="0" err="1" smtClean="0"/>
              <a:t>Banex</a:t>
            </a:r>
            <a:r>
              <a:rPr lang="en-US" dirty="0" smtClean="0"/>
              <a:t>, </a:t>
            </a:r>
            <a:r>
              <a:rPr lang="en-US" dirty="0" err="1" smtClean="0"/>
              <a:t>Banco</a:t>
            </a:r>
            <a:r>
              <a:rPr lang="en-US" dirty="0" smtClean="0"/>
              <a:t> </a:t>
            </a:r>
            <a:r>
              <a:rPr lang="en-US" dirty="0" err="1" smtClean="0"/>
              <a:t>Interfin</a:t>
            </a:r>
            <a:r>
              <a:rPr lang="en-US" dirty="0" smtClean="0"/>
              <a:t>, </a:t>
            </a:r>
            <a:r>
              <a:rPr lang="en-US" dirty="0" err="1" smtClean="0"/>
              <a:t>Scotiabank</a:t>
            </a:r>
            <a:r>
              <a:rPr lang="en-US" dirty="0" smtClean="0"/>
              <a:t>) tend to be faster. Make sure the dollar bills you want to exchange are in good condition or they may be refused.</a:t>
            </a:r>
          </a:p>
          <a:p>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Read more: </a:t>
            </a:r>
            <a:r>
              <a:rPr lang="en-US" sz="1200" u="none" strike="noStrike" kern="1200" dirty="0" smtClean="0">
                <a:solidFill>
                  <a:schemeClr val="tx1"/>
                </a:solidFill>
                <a:effectLst/>
                <a:latin typeface="+mn-lt"/>
                <a:ea typeface="+mn-ea"/>
                <a:cs typeface="+mn-cs"/>
                <a:hlinkClick r:id="rId3"/>
              </a:rPr>
              <a:t>http://www.lonelyplanet.com/costa-rica/practical-information/money-costs#ixzz2OZnktVkW</a:t>
            </a:r>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endParaRPr lang="en-US" sz="12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827762-94D6-418D-B015-5AD0973F96B9}" type="slidenum">
              <a:rPr lang="en-US" smtClean="0"/>
              <a:t>19</a:t>
            </a:fld>
            <a:endParaRPr lang="en-US"/>
          </a:p>
        </p:txBody>
      </p:sp>
    </p:spTree>
    <p:extLst>
      <p:ext uri="{BB962C8B-B14F-4D97-AF65-F5344CB8AC3E}">
        <p14:creationId xmlns:p14="http://schemas.microsoft.com/office/powerpoint/2010/main" val="874041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Anyone celebrating a birthday?</a:t>
            </a:r>
            <a:endParaRPr lang="en-US" dirty="0"/>
          </a:p>
        </p:txBody>
      </p:sp>
      <p:sp>
        <p:nvSpPr>
          <p:cNvPr id="4" name="Slide Number Placeholder 3"/>
          <p:cNvSpPr>
            <a:spLocks noGrp="1"/>
          </p:cNvSpPr>
          <p:nvPr>
            <p:ph type="sldNum" sz="quarter" idx="10"/>
          </p:nvPr>
        </p:nvSpPr>
        <p:spPr/>
        <p:txBody>
          <a:bodyPr/>
          <a:lstStyle/>
          <a:p>
            <a:fld id="{4C827762-94D6-418D-B015-5AD0973F96B9}" type="slidenum">
              <a:rPr lang="en-US" smtClean="0"/>
              <a:t>20</a:t>
            </a:fld>
            <a:endParaRPr lang="en-US"/>
          </a:p>
        </p:txBody>
      </p:sp>
    </p:spTree>
    <p:extLst>
      <p:ext uri="{BB962C8B-B14F-4D97-AF65-F5344CB8AC3E}">
        <p14:creationId xmlns:p14="http://schemas.microsoft.com/office/powerpoint/2010/main" val="1401807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DBAD5B45-BD62-430B-BDDA-727B601CDA81}" type="datetimeFigureOut">
              <a:rPr lang="en-US"/>
              <a:pPr>
                <a:defRPr/>
              </a:pPr>
              <a:t>3/25/2013</a:t>
            </a:fld>
            <a:endParaRPr lang="en-US"/>
          </a:p>
        </p:txBody>
      </p:sp>
      <p:sp>
        <p:nvSpPr>
          <p:cNvPr id="8" name="Slide Number Placeholder 15"/>
          <p:cNvSpPr>
            <a:spLocks noGrp="1"/>
          </p:cNvSpPr>
          <p:nvPr>
            <p:ph type="sldNum" sz="quarter" idx="11"/>
          </p:nvPr>
        </p:nvSpPr>
        <p:spPr/>
        <p:txBody>
          <a:bodyPr/>
          <a:lstStyle>
            <a:lvl1pPr>
              <a:defRPr/>
            </a:lvl1pPr>
          </a:lstStyle>
          <a:p>
            <a:pPr>
              <a:defRPr/>
            </a:pPr>
            <a:fld id="{1A7DA1A1-FCD6-41A0-BA75-3596E47BC2C6}" type="slidenum">
              <a:rPr lang="en-US"/>
              <a:pPr>
                <a:defRPr/>
              </a:pPr>
              <a:t>‹#›</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FA6ECB64-6948-43EE-91E7-5F576B0EB1B3}" type="datetimeFigureOut">
              <a:rPr lang="en-US"/>
              <a:pPr>
                <a:defRPr/>
              </a:pPr>
              <a:t>3/25/2013</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B956E0FF-EA0F-42D0-9B26-EE0E631C8AF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FEBFA285-118C-430F-A58C-C85B49E9668E}" type="datetimeFigureOut">
              <a:rPr lang="en-US"/>
              <a:pPr>
                <a:defRPr/>
              </a:pPr>
              <a:t>3/25/2013</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593A7276-873A-4762-8E90-E2E76E5B6BB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97BD09AB-DDF5-486D-A816-C7297089E033}" type="datetimeFigureOut">
              <a:rPr lang="en-US"/>
              <a:pPr>
                <a:defRPr/>
              </a:pPr>
              <a:t>3/25/2013</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FF144C60-699F-455B-8B0F-0940A9FA1EF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ED3F5F-BC3B-4854-9530-3A10746FD002}" type="datetimeFigureOut">
              <a:rPr lang="en-US"/>
              <a:pPr>
                <a:defRPr/>
              </a:pPr>
              <a:t>3/25/2013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5FCA23-998B-4666-9DAD-B26B9A735C9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39DE4B24-D4C2-46CF-9FBE-F4C48CDD32F0}" type="datetimeFigureOut">
              <a:rPr lang="en-US"/>
              <a:pPr>
                <a:defRPr/>
              </a:pPr>
              <a:t>3/25/2013</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536DADF8-1102-421C-BEE0-AD4EF4075D9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EA83EEE8-EEE1-4313-8452-B36746856A7A}" type="slidenum">
              <a:rPr lang="en-US"/>
              <a:pPr>
                <a:defRPr/>
              </a:pPr>
              <a:t>‹#›</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fld id="{AEBC4BC5-66AB-4991-BC24-1C3366DBF004}" type="datetimeFigureOut">
              <a:rPr lang="en-US"/>
              <a:pPr>
                <a:defRPr/>
              </a:pPr>
              <a:t>3/25/2013</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00630FBF-4A80-47B4-B9BE-AD5C740EAD77}" type="datetimeFigureOut">
              <a:rPr lang="en-US"/>
              <a:pPr>
                <a:defRPr/>
              </a:pPr>
              <a:t>3/25/2013</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C4D29626-F94E-480D-893C-A07C7BA4FEA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FEBF4CC4-CAF2-4E6E-8B5A-3AFDB8453F0E}" type="datetimeFigureOut">
              <a:rPr lang="en-US"/>
              <a:pPr>
                <a:defRPr/>
              </a:pPr>
              <a:t>3/25/2013</a:t>
            </a:fld>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4249B963-BF52-4F77-9842-6D786FB4115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7"/>
          <p:cNvSpPr>
            <a:spLocks noGrp="1"/>
          </p:cNvSpPr>
          <p:nvPr>
            <p:ph type="dt" sz="half" idx="10"/>
          </p:nvPr>
        </p:nvSpPr>
        <p:spPr/>
        <p:txBody>
          <a:bodyPr/>
          <a:lstStyle>
            <a:lvl1pPr>
              <a:defRPr/>
            </a:lvl1pPr>
          </a:lstStyle>
          <a:p>
            <a:pPr>
              <a:defRPr/>
            </a:pPr>
            <a:fld id="{7A6EEA68-F2BE-4C80-8116-EBD0B432F0AB}" type="datetimeFigureOut">
              <a:rPr lang="en-US"/>
              <a:pPr>
                <a:defRPr/>
              </a:pPr>
              <a:t>3/25/2013</a:t>
            </a:fld>
            <a:endParaRPr lang="en-US"/>
          </a:p>
        </p:txBody>
      </p:sp>
      <p:sp>
        <p:nvSpPr>
          <p:cNvPr id="6" name="Slide Number Placeholder 8"/>
          <p:cNvSpPr>
            <a:spLocks noGrp="1"/>
          </p:cNvSpPr>
          <p:nvPr>
            <p:ph type="sldNum" sz="quarter" idx="11"/>
          </p:nvPr>
        </p:nvSpPr>
        <p:spPr/>
        <p:txBody>
          <a:bodyPr/>
          <a:lstStyle>
            <a:lvl1pPr>
              <a:defRPr/>
            </a:lvl1pPr>
          </a:lstStyle>
          <a:p>
            <a:pPr>
              <a:defRPr/>
            </a:pPr>
            <a:fld id="{F63A0233-D651-4789-984F-40C62522A2DF}" type="slidenum">
              <a:rPr lang="en-US"/>
              <a:pPr>
                <a:defRPr/>
              </a:pPr>
              <a:t>‹#›</a:t>
            </a:fld>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7"/>
          <p:cNvSpPr>
            <a:spLocks noGrp="1"/>
          </p:cNvSpPr>
          <p:nvPr>
            <p:ph type="dt" sz="half" idx="10"/>
          </p:nvPr>
        </p:nvSpPr>
        <p:spPr/>
        <p:txBody>
          <a:bodyPr/>
          <a:lstStyle>
            <a:lvl1pPr>
              <a:defRPr/>
            </a:lvl1pPr>
          </a:lstStyle>
          <a:p>
            <a:pPr>
              <a:defRPr/>
            </a:pPr>
            <a:fld id="{B0708040-19DC-42A3-8C67-78BFC19DCDA9}" type="datetimeFigureOut">
              <a:rPr lang="en-US"/>
              <a:pPr>
                <a:defRPr/>
              </a:pPr>
              <a:t>3/25/2013</a:t>
            </a:fld>
            <a:endParaRPr lang="en-US"/>
          </a:p>
        </p:txBody>
      </p:sp>
      <p:sp>
        <p:nvSpPr>
          <p:cNvPr id="6" name="Slide Number Placeholder 8"/>
          <p:cNvSpPr>
            <a:spLocks noGrp="1"/>
          </p:cNvSpPr>
          <p:nvPr>
            <p:ph type="sldNum" sz="quarter" idx="11"/>
          </p:nvPr>
        </p:nvSpPr>
        <p:spPr/>
        <p:txBody>
          <a:bodyPr/>
          <a:lstStyle>
            <a:lvl1pPr>
              <a:defRPr/>
            </a:lvl1pPr>
          </a:lstStyle>
          <a:p>
            <a:pPr>
              <a:defRPr/>
            </a:pPr>
            <a:fld id="{58B6E33D-DBFA-467A-82C7-6C3F70097F6C}" type="slidenum">
              <a:rPr lang="en-US"/>
              <a:pPr>
                <a:defRPr/>
              </a:pPr>
              <a:t>‹#›</a:t>
            </a:fld>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defRPr>
            </a:lvl1pPr>
          </a:lstStyle>
          <a:p>
            <a:pPr>
              <a:defRPr/>
            </a:pPr>
            <a:fld id="{83757223-79AA-4BA4-B38F-288CF40B8482}" type="datetimeFigureOut">
              <a:rPr lang="en-US"/>
              <a:pPr>
                <a:defRPr/>
              </a:pPr>
              <a:t>3/25/2013</a:t>
            </a:fld>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defRPr>
            </a:lvl1pPr>
          </a:lstStyle>
          <a:p>
            <a:pPr>
              <a:defRPr/>
            </a:pPr>
            <a:fld id="{6C11C6A3-A568-48CB-8736-98171CF59B4B}" type="slidenum">
              <a:rPr lang="en-US"/>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74" r:id="rId5"/>
    <p:sldLayoutId id="2147483669" r:id="rId6"/>
    <p:sldLayoutId id="2147483668" r:id="rId7"/>
    <p:sldLayoutId id="2147483675" r:id="rId8"/>
    <p:sldLayoutId id="2147483676" r:id="rId9"/>
    <p:sldLayoutId id="2147483667" r:id="rId10"/>
    <p:sldLayoutId id="2147483666"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C01A22"/>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A0141A"/>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C01A22"/>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C01A22"/>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tudyabroad.ncsu.edu/index.cfm?FuseAction=Abroad.ViewLink&amp;Parent_ID=8ACA3210-110A-9DE8-730DA207894A902F&amp;Link_ID=8AD12D44-110A-9DE8-73E48B7F0D20272C&amp;pID=8&amp;lID=44&amp;Wrapper=1#mone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myisic.com/get-an-isic-card.html"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5.jpe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amazon.com/Costa-Rica-Culture-Essential-Customs/dp/1857336658#reader_185733665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tudyabroad.ncsu.edu/index.cfm?FuseAction=Abroad.ViewLink&amp;Parent_ID=8ACA3210-110A-9DE8-730DA207894A902F&amp;Link_ID=8AD12D44-110A-9DE8-73E48B7F0D20272C&amp;pID=8&amp;lID=44&amp;Wrapper=1#packi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7200" dirty="0" smtClean="0"/>
              <a:t>¡Costa Rica!</a:t>
            </a:r>
            <a:endParaRPr lang="en-US" sz="7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524000"/>
            <a:ext cx="7315200" cy="4572000"/>
          </a:xfrm>
        </p:spPr>
      </p:pic>
    </p:spTree>
    <p:extLst>
      <p:ext uri="{BB962C8B-B14F-4D97-AF65-F5344CB8AC3E}">
        <p14:creationId xmlns:p14="http://schemas.microsoft.com/office/powerpoint/2010/main" val="3186659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outhafrica2010.edublogs.org/files/2010/01/rain-co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86154"/>
            <a:ext cx="4611748"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786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hikinglady.com/wp-content/uploads/2010/03/Keen-Targhee-Mid-II-Hiking-Boo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633046"/>
            <a:ext cx="52578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146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1000"/>
            <a:ext cx="7917207" cy="6316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607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324" y="0"/>
            <a:ext cx="8576982"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641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a:t>
            </a:r>
            <a:endParaRPr lang="en-US" dirty="0"/>
          </a:p>
        </p:txBody>
      </p:sp>
      <p:pic>
        <p:nvPicPr>
          <p:cNvPr id="9218" name="Picture 2" descr="http://www.myisic.com/Media/images/ISIC%20image2-7cffa438-ee45-439b-b687-a1986edd6e16-0-250x16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828800"/>
            <a:ext cx="5076825" cy="324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066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Not Optional!</a:t>
            </a:r>
            <a:endParaRPr lang="en-US" dirty="0"/>
          </a:p>
        </p:txBody>
      </p:sp>
      <p:pic>
        <p:nvPicPr>
          <p:cNvPr id="5122" name="Picture 2" descr="http://us.123rf.com/400wm/400/400/mblach/mblach1204/mblach120400035/12942563-us-passpo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9736" y="1828800"/>
            <a:ext cx="2778682" cy="38862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584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2.bp.blogspot.com/-yU5qf46GsBw/TcHdqIH6vsI/AAAAAAAAABI/eyy5m8DC1Dw/s320/ItineraryLong.gif"/>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069560" y="213636"/>
            <a:ext cx="4171153" cy="6187164"/>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051975" y="3650110"/>
            <a:ext cx="3985410" cy="1334232"/>
            <a:chOff x="2051975" y="3122183"/>
            <a:chExt cx="3985410" cy="1334232"/>
          </a:xfrm>
        </p:grpSpPr>
        <p:sp>
          <p:nvSpPr>
            <p:cNvPr id="6" name="Rectangle 5"/>
            <p:cNvSpPr/>
            <p:nvPr/>
          </p:nvSpPr>
          <p:spPr>
            <a:xfrm>
              <a:off x="2082672" y="3122183"/>
              <a:ext cx="3954713" cy="523220"/>
            </a:xfrm>
            <a:prstGeom prst="rect">
              <a:avLst/>
            </a:prstGeom>
          </p:spPr>
          <p:txBody>
            <a:bodyPr wrap="square">
              <a:spAutoFit/>
            </a:bodyPr>
            <a:lstStyle/>
            <a:p>
              <a:pPr marL="457200">
                <a:buFont typeface="Arial" pitchFamily="34" charset="0"/>
                <a:buChar char="•"/>
              </a:pPr>
              <a:r>
                <a:rPr lang="es-ES" sz="2800" b="1" dirty="0">
                  <a:solidFill>
                    <a:schemeClr val="bg1">
                      <a:lumMod val="75000"/>
                      <a:lumOff val="25000"/>
                    </a:schemeClr>
                  </a:solidFill>
                  <a:latin typeface="Amienne" pitchFamily="82" charset="0"/>
                </a:rPr>
                <a:t>Volcán </a:t>
              </a:r>
              <a:r>
                <a:rPr lang="es-ES" sz="2800" b="1" dirty="0" err="1">
                  <a:solidFill>
                    <a:schemeClr val="bg1">
                      <a:lumMod val="75000"/>
                      <a:lumOff val="25000"/>
                    </a:schemeClr>
                  </a:solidFill>
                  <a:latin typeface="Amienne" pitchFamily="82" charset="0"/>
                </a:rPr>
                <a:t>Poás</a:t>
              </a:r>
              <a:r>
                <a:rPr lang="es-ES" sz="2800" b="1" dirty="0">
                  <a:solidFill>
                    <a:schemeClr val="bg1">
                      <a:lumMod val="75000"/>
                      <a:lumOff val="25000"/>
                    </a:schemeClr>
                  </a:solidFill>
                  <a:latin typeface="Amienne" pitchFamily="82" charset="0"/>
                </a:rPr>
                <a:t> y Cataratas de la Paz</a:t>
              </a:r>
              <a:endParaRPr lang="en-US" sz="2800" b="1" dirty="0">
                <a:solidFill>
                  <a:schemeClr val="bg1">
                    <a:lumMod val="75000"/>
                    <a:lumOff val="25000"/>
                  </a:schemeClr>
                </a:solidFill>
                <a:latin typeface="Amienne" pitchFamily="82" charset="0"/>
              </a:endParaRPr>
            </a:p>
          </p:txBody>
        </p:sp>
        <p:sp>
          <p:nvSpPr>
            <p:cNvPr id="7" name="Rectangle 6"/>
            <p:cNvSpPr/>
            <p:nvPr/>
          </p:nvSpPr>
          <p:spPr>
            <a:xfrm>
              <a:off x="2069560" y="3509089"/>
              <a:ext cx="2327726" cy="523220"/>
            </a:xfrm>
            <a:prstGeom prst="rect">
              <a:avLst/>
            </a:prstGeom>
          </p:spPr>
          <p:txBody>
            <a:bodyPr wrap="square">
              <a:spAutoFit/>
            </a:bodyPr>
            <a:lstStyle/>
            <a:p>
              <a:pPr marL="457200">
                <a:buFont typeface="Arial" pitchFamily="34" charset="0"/>
                <a:buChar char="•"/>
              </a:pPr>
              <a:r>
                <a:rPr lang="es-ES" sz="2800" b="1" dirty="0">
                  <a:solidFill>
                    <a:schemeClr val="bg1">
                      <a:lumMod val="75000"/>
                      <a:lumOff val="25000"/>
                    </a:schemeClr>
                  </a:solidFill>
                  <a:latin typeface="Amienne" pitchFamily="82" charset="0"/>
                </a:rPr>
                <a:t>Canopy Tour </a:t>
              </a:r>
              <a:endParaRPr lang="en-US" sz="2800" b="1" dirty="0">
                <a:solidFill>
                  <a:schemeClr val="bg1">
                    <a:lumMod val="75000"/>
                    <a:lumOff val="25000"/>
                  </a:schemeClr>
                </a:solidFill>
                <a:latin typeface="Amienne" pitchFamily="82" charset="0"/>
              </a:endParaRPr>
            </a:p>
          </p:txBody>
        </p:sp>
        <p:sp>
          <p:nvSpPr>
            <p:cNvPr id="8" name="Rectangle 7"/>
            <p:cNvSpPr/>
            <p:nvPr/>
          </p:nvSpPr>
          <p:spPr>
            <a:xfrm>
              <a:off x="2051975" y="3933195"/>
              <a:ext cx="2140851" cy="523220"/>
            </a:xfrm>
            <a:prstGeom prst="rect">
              <a:avLst/>
            </a:prstGeom>
          </p:spPr>
          <p:txBody>
            <a:bodyPr wrap="square">
              <a:spAutoFit/>
            </a:bodyPr>
            <a:lstStyle/>
            <a:p>
              <a:pPr marL="457200">
                <a:buFont typeface="Arial" pitchFamily="34" charset="0"/>
                <a:buChar char="•"/>
              </a:pPr>
              <a:r>
                <a:rPr lang="es-ES" sz="2800" b="1" dirty="0">
                  <a:solidFill>
                    <a:schemeClr val="bg1">
                      <a:lumMod val="75000"/>
                      <a:lumOff val="25000"/>
                    </a:schemeClr>
                  </a:solidFill>
                  <a:latin typeface="Amienne" pitchFamily="82" charset="0"/>
                </a:rPr>
                <a:t>Manuel Antonio</a:t>
              </a:r>
              <a:endParaRPr lang="en-US" sz="2800" b="1" dirty="0">
                <a:solidFill>
                  <a:schemeClr val="bg1">
                    <a:lumMod val="75000"/>
                    <a:lumOff val="25000"/>
                  </a:schemeClr>
                </a:solidFill>
                <a:latin typeface="Amienne" pitchFamily="82" charset="0"/>
              </a:endParaRPr>
            </a:p>
          </p:txBody>
        </p:sp>
      </p:grpSp>
      <p:pic>
        <p:nvPicPr>
          <p:cNvPr id="13320" name="Picture 8" descr="http://upload.wikimedia.org/wikipedia/commons/thumb/3/3f/Poas_crater.jpg/280px-Poas_cra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4477" y="1317650"/>
            <a:ext cx="2209800" cy="16573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3322" name="Picture 10" descr="http://travelmaestro.covingtontravel.com/wp-content/uploads/2012/05/Zip-lining-mistertico.com_.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2235" y="3052707"/>
            <a:ext cx="1758462" cy="14359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3324" name="Picture 12" descr="http://static.1costaricalink.com/public/images/headers/quepos-manuel-antonio/manuel_antonio_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04923" y="3562542"/>
            <a:ext cx="2604092" cy="1589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Rectangle 15"/>
          <p:cNvSpPr/>
          <p:nvPr/>
        </p:nvSpPr>
        <p:spPr>
          <a:xfrm>
            <a:off x="2554936" y="1098265"/>
            <a:ext cx="3200400" cy="523220"/>
          </a:xfrm>
          <a:prstGeom prst="rect">
            <a:avLst/>
          </a:prstGeom>
        </p:spPr>
        <p:txBody>
          <a:bodyPr wrap="square">
            <a:spAutoFit/>
          </a:bodyPr>
          <a:lstStyle/>
          <a:p>
            <a:r>
              <a:rPr lang="es-ES" sz="2800" b="1" dirty="0" smtClean="0">
                <a:solidFill>
                  <a:schemeClr val="bg1">
                    <a:lumMod val="75000"/>
                    <a:lumOff val="25000"/>
                  </a:schemeClr>
                </a:solidFill>
                <a:latin typeface="Amienne" pitchFamily="82" charset="0"/>
              </a:rPr>
              <a:t>16 de mayo: llegar a San José</a:t>
            </a:r>
            <a:endParaRPr lang="en-US" sz="2800" b="1" dirty="0">
              <a:solidFill>
                <a:schemeClr val="bg1">
                  <a:lumMod val="75000"/>
                  <a:lumOff val="25000"/>
                </a:schemeClr>
              </a:solidFill>
              <a:latin typeface="Amienne" pitchFamily="82" charset="0"/>
            </a:endParaRPr>
          </a:p>
        </p:txBody>
      </p:sp>
      <p:sp>
        <p:nvSpPr>
          <p:cNvPr id="17" name="Rectangle 16"/>
          <p:cNvSpPr/>
          <p:nvPr/>
        </p:nvSpPr>
        <p:spPr>
          <a:xfrm>
            <a:off x="2554936" y="1621485"/>
            <a:ext cx="3200400" cy="523220"/>
          </a:xfrm>
          <a:prstGeom prst="rect">
            <a:avLst/>
          </a:prstGeom>
        </p:spPr>
        <p:txBody>
          <a:bodyPr wrap="square">
            <a:spAutoFit/>
          </a:bodyPr>
          <a:lstStyle/>
          <a:p>
            <a:r>
              <a:rPr lang="es-ES" sz="2800" b="1" dirty="0" smtClean="0">
                <a:solidFill>
                  <a:schemeClr val="bg1">
                    <a:lumMod val="75000"/>
                    <a:lumOff val="25000"/>
                  </a:schemeClr>
                </a:solidFill>
                <a:latin typeface="Amienne" pitchFamily="82" charset="0"/>
              </a:rPr>
              <a:t>17 de mayo: Orientación de UCR</a:t>
            </a:r>
            <a:endParaRPr lang="en-US" sz="2800" b="1" dirty="0">
              <a:solidFill>
                <a:schemeClr val="bg1">
                  <a:lumMod val="75000"/>
                  <a:lumOff val="25000"/>
                </a:schemeClr>
              </a:solidFill>
              <a:latin typeface="Amienne" pitchFamily="82" charset="0"/>
            </a:endParaRPr>
          </a:p>
        </p:txBody>
      </p:sp>
      <p:sp>
        <p:nvSpPr>
          <p:cNvPr id="18" name="Rectangle 17"/>
          <p:cNvSpPr/>
          <p:nvPr/>
        </p:nvSpPr>
        <p:spPr>
          <a:xfrm>
            <a:off x="2472874" y="2144705"/>
            <a:ext cx="3229708" cy="954107"/>
          </a:xfrm>
          <a:prstGeom prst="rect">
            <a:avLst/>
          </a:prstGeom>
        </p:spPr>
        <p:txBody>
          <a:bodyPr wrap="square">
            <a:spAutoFit/>
          </a:bodyPr>
          <a:lstStyle/>
          <a:p>
            <a:r>
              <a:rPr lang="es-ES" sz="2800" b="1" dirty="0" smtClean="0">
                <a:solidFill>
                  <a:schemeClr val="bg1">
                    <a:lumMod val="75000"/>
                    <a:lumOff val="25000"/>
                  </a:schemeClr>
                </a:solidFill>
                <a:latin typeface="Amienne" pitchFamily="82" charset="0"/>
              </a:rPr>
              <a:t>18 de mayo: El centro/el mercado ($)</a:t>
            </a:r>
          </a:p>
          <a:p>
            <a:r>
              <a:rPr lang="es-ES" sz="2800" b="1" dirty="0" smtClean="0">
                <a:solidFill>
                  <a:schemeClr val="bg1">
                    <a:lumMod val="75000"/>
                    <a:lumOff val="25000"/>
                  </a:schemeClr>
                </a:solidFill>
                <a:latin typeface="Amienne" pitchFamily="82" charset="0"/>
              </a:rPr>
              <a:t>20 de mayo: clases empiezan</a:t>
            </a:r>
            <a:endParaRPr lang="en-US" sz="2800" b="1" dirty="0">
              <a:solidFill>
                <a:schemeClr val="bg1">
                  <a:lumMod val="75000"/>
                  <a:lumOff val="25000"/>
                </a:schemeClr>
              </a:solidFill>
              <a:latin typeface="Amienne" pitchFamily="82" charset="0"/>
            </a:endParaRPr>
          </a:p>
        </p:txBody>
      </p:sp>
      <p:sp>
        <p:nvSpPr>
          <p:cNvPr id="19" name="Rectangle 18"/>
          <p:cNvSpPr/>
          <p:nvPr/>
        </p:nvSpPr>
        <p:spPr>
          <a:xfrm>
            <a:off x="2487528" y="3139789"/>
            <a:ext cx="3200400" cy="461665"/>
          </a:xfrm>
          <a:prstGeom prst="rect">
            <a:avLst/>
          </a:prstGeom>
        </p:spPr>
        <p:txBody>
          <a:bodyPr wrap="square">
            <a:spAutoFit/>
          </a:bodyPr>
          <a:lstStyle/>
          <a:p>
            <a:r>
              <a:rPr lang="es-ES" sz="2400" b="1" u="sng" dirty="0" smtClean="0">
                <a:solidFill>
                  <a:schemeClr val="bg1">
                    <a:lumMod val="75000"/>
                    <a:lumOff val="25000"/>
                  </a:schemeClr>
                </a:solidFill>
                <a:latin typeface="Amienne" pitchFamily="82" charset="0"/>
              </a:rPr>
              <a:t>Los fines de semana:  </a:t>
            </a:r>
            <a:endParaRPr lang="en-US" sz="2400" b="1" u="sng" dirty="0">
              <a:solidFill>
                <a:schemeClr val="bg1">
                  <a:lumMod val="75000"/>
                  <a:lumOff val="25000"/>
                </a:schemeClr>
              </a:solidFill>
              <a:latin typeface="Amienne" pitchFamily="82" charset="0"/>
            </a:endParaRPr>
          </a:p>
        </p:txBody>
      </p:sp>
    </p:spTree>
    <p:extLst>
      <p:ext uri="{BB962C8B-B14F-4D97-AF65-F5344CB8AC3E}">
        <p14:creationId xmlns:p14="http://schemas.microsoft.com/office/powerpoint/2010/main" val="1224587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do in San José</a:t>
            </a:r>
            <a:endParaRPr lang="en-US" dirty="0"/>
          </a:p>
        </p:txBody>
      </p:sp>
      <p:sp>
        <p:nvSpPr>
          <p:cNvPr id="3" name="Content Placeholder 2"/>
          <p:cNvSpPr>
            <a:spLocks noGrp="1"/>
          </p:cNvSpPr>
          <p:nvPr>
            <p:ph sz="half" idx="1"/>
          </p:nvPr>
        </p:nvSpPr>
        <p:spPr/>
        <p:txBody>
          <a:bodyPr/>
          <a:lstStyle/>
          <a:p>
            <a:r>
              <a:rPr lang="en-US" dirty="0"/>
              <a:t>El </a:t>
            </a:r>
            <a:r>
              <a:rPr lang="en-US" dirty="0" err="1"/>
              <a:t>mercado</a:t>
            </a:r>
            <a:endParaRPr lang="en-US" dirty="0"/>
          </a:p>
          <a:p>
            <a:r>
              <a:rPr lang="en-US" dirty="0" err="1"/>
              <a:t>Museo</a:t>
            </a:r>
            <a:r>
              <a:rPr lang="en-US" dirty="0"/>
              <a:t> de Oro </a:t>
            </a:r>
            <a:r>
              <a:rPr lang="en-US" dirty="0" err="1"/>
              <a:t>Precolombino</a:t>
            </a:r>
            <a:endParaRPr lang="en-US" dirty="0"/>
          </a:p>
          <a:p>
            <a:r>
              <a:rPr lang="en-US" dirty="0" err="1"/>
              <a:t>Museo</a:t>
            </a:r>
            <a:r>
              <a:rPr lang="en-US" dirty="0"/>
              <a:t> de Jade</a:t>
            </a:r>
          </a:p>
          <a:p>
            <a:r>
              <a:rPr lang="en-US" dirty="0"/>
              <a:t>Pueblo </a:t>
            </a:r>
            <a:r>
              <a:rPr lang="en-US" dirty="0" err="1"/>
              <a:t>Antiguo</a:t>
            </a:r>
            <a:endParaRPr lang="en-US" dirty="0"/>
          </a:p>
          <a:p>
            <a:r>
              <a:rPr lang="en-US" dirty="0"/>
              <a:t>Campo de café</a:t>
            </a:r>
          </a:p>
          <a:p>
            <a:r>
              <a:rPr lang="en-US" dirty="0" err="1"/>
              <a:t>Teatro</a:t>
            </a:r>
            <a:r>
              <a:rPr lang="en-US" dirty="0"/>
              <a:t> </a:t>
            </a:r>
            <a:r>
              <a:rPr lang="en-US" dirty="0" err="1"/>
              <a:t>Nacional</a:t>
            </a:r>
            <a:endParaRPr lang="en-US" dirty="0"/>
          </a:p>
          <a:p>
            <a:endParaRPr lang="en-US" dirty="0"/>
          </a:p>
        </p:txBody>
      </p:sp>
      <p:sp>
        <p:nvSpPr>
          <p:cNvPr id="4" name="Content Placeholder 3"/>
          <p:cNvSpPr>
            <a:spLocks noGrp="1"/>
          </p:cNvSpPr>
          <p:nvPr>
            <p:ph sz="half" idx="2"/>
          </p:nvPr>
        </p:nvSpPr>
        <p:spPr/>
        <p:txBody>
          <a:bodyPr/>
          <a:lstStyle/>
          <a:p>
            <a:r>
              <a:rPr lang="en-US" dirty="0" err="1"/>
              <a:t>Museo</a:t>
            </a:r>
            <a:r>
              <a:rPr lang="en-US" dirty="0"/>
              <a:t> </a:t>
            </a:r>
            <a:r>
              <a:rPr lang="en-US" dirty="0" err="1"/>
              <a:t>Nacional</a:t>
            </a:r>
            <a:endParaRPr lang="en-US" dirty="0"/>
          </a:p>
          <a:p>
            <a:r>
              <a:rPr lang="en-US" dirty="0" err="1"/>
              <a:t>Parque</a:t>
            </a:r>
            <a:r>
              <a:rPr lang="en-US" dirty="0"/>
              <a:t> </a:t>
            </a:r>
            <a:r>
              <a:rPr lang="en-US" dirty="0" err="1"/>
              <a:t>Nacional</a:t>
            </a:r>
            <a:endParaRPr lang="en-US" dirty="0"/>
          </a:p>
          <a:p>
            <a:r>
              <a:rPr lang="en-US" dirty="0"/>
              <a:t>Antigua </a:t>
            </a:r>
            <a:r>
              <a:rPr lang="en-US" dirty="0" err="1"/>
              <a:t>Estación</a:t>
            </a:r>
            <a:r>
              <a:rPr lang="en-US" dirty="0"/>
              <a:t> </a:t>
            </a:r>
            <a:r>
              <a:rPr lang="en-US" dirty="0" err="1"/>
              <a:t>Ferrocarril</a:t>
            </a:r>
            <a:endParaRPr lang="en-US" dirty="0"/>
          </a:p>
          <a:p>
            <a:r>
              <a:rPr lang="en-US" dirty="0"/>
              <a:t>Centro </a:t>
            </a:r>
            <a:r>
              <a:rPr lang="en-US" dirty="0" err="1"/>
              <a:t>Costarricense</a:t>
            </a:r>
            <a:r>
              <a:rPr lang="en-US" dirty="0"/>
              <a:t> de </a:t>
            </a:r>
            <a:r>
              <a:rPr lang="en-US" dirty="0" err="1"/>
              <a:t>Ciencias</a:t>
            </a:r>
            <a:r>
              <a:rPr lang="en-US" dirty="0"/>
              <a:t> y </a:t>
            </a:r>
            <a:r>
              <a:rPr lang="en-US" dirty="0" err="1"/>
              <a:t>Cultura</a:t>
            </a:r>
            <a:endParaRPr lang="en-US" dirty="0"/>
          </a:p>
          <a:p>
            <a:r>
              <a:rPr lang="en-US" dirty="0" err="1"/>
              <a:t>Museo</a:t>
            </a:r>
            <a:r>
              <a:rPr lang="en-US" dirty="0"/>
              <a:t> de Arte </a:t>
            </a:r>
            <a:r>
              <a:rPr lang="en-US" dirty="0" err="1"/>
              <a:t>Costarricense</a:t>
            </a:r>
            <a:endParaRPr lang="en-US" dirty="0"/>
          </a:p>
          <a:p>
            <a:endParaRPr lang="en-US" dirty="0"/>
          </a:p>
        </p:txBody>
      </p:sp>
    </p:spTree>
    <p:extLst>
      <p:ext uri="{BB962C8B-B14F-4D97-AF65-F5344CB8AC3E}">
        <p14:creationId xmlns:p14="http://schemas.microsoft.com/office/powerpoint/2010/main" val="3543547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Money</a:t>
            </a:r>
            <a:endParaRPr lang="en-US" dirty="0"/>
          </a:p>
        </p:txBody>
      </p:sp>
      <p:pic>
        <p:nvPicPr>
          <p:cNvPr id="6146" name="Picture 2" descr="File:BILLETE 1000 Colones anverso 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1905000"/>
            <a:ext cx="5410199" cy="281330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ile:BILLETE 2000 Colones anverso 20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219200"/>
            <a:ext cx="5171617" cy="25987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897536416"/>
              </p:ext>
            </p:extLst>
          </p:nvPr>
        </p:nvGraphicFramePr>
        <p:xfrm>
          <a:off x="457200" y="5181600"/>
          <a:ext cx="8229600" cy="975360"/>
        </p:xfrm>
        <a:graphic>
          <a:graphicData uri="http://schemas.openxmlformats.org/drawingml/2006/table">
            <a:tbl>
              <a:tblPr/>
              <a:tblGrid>
                <a:gridCol w="3867912"/>
                <a:gridCol w="493776"/>
                <a:gridCol w="3867912"/>
              </a:tblGrid>
              <a:tr h="0">
                <a:tc>
                  <a:txBody>
                    <a:bodyPr/>
                    <a:lstStyle/>
                    <a:p>
                      <a:pPr algn="r"/>
                      <a:r>
                        <a:rPr lang="en-US" sz="2800" dirty="0">
                          <a:solidFill>
                            <a:schemeClr val="tx1"/>
                          </a:solidFill>
                        </a:rPr>
                        <a:t>1.00 USD </a:t>
                      </a:r>
                    </a:p>
                  </a:txBody>
                  <a:tcPr marL="0" marR="0" marT="0" marB="0" anchor="ctr">
                    <a:lnL>
                      <a:noFill/>
                    </a:lnL>
                    <a:lnR>
                      <a:noFill/>
                    </a:lnR>
                    <a:lnT>
                      <a:noFill/>
                    </a:lnT>
                    <a:lnB>
                      <a:noFill/>
                    </a:lnB>
                  </a:tcPr>
                </a:tc>
                <a:tc>
                  <a:txBody>
                    <a:bodyPr/>
                    <a:lstStyle/>
                    <a:p>
                      <a:pPr algn="ctr"/>
                      <a:r>
                        <a:rPr lang="en-US" sz="2800">
                          <a:solidFill>
                            <a:schemeClr val="tx1"/>
                          </a:solidFill>
                        </a:rPr>
                        <a:t>=</a:t>
                      </a:r>
                    </a:p>
                  </a:txBody>
                  <a:tcPr marL="0" marR="0" marT="0" marB="0" anchor="ctr">
                    <a:lnL>
                      <a:noFill/>
                    </a:lnL>
                    <a:lnR>
                      <a:noFill/>
                    </a:lnR>
                    <a:lnT>
                      <a:noFill/>
                    </a:lnT>
                    <a:lnB>
                      <a:noFill/>
                    </a:lnB>
                  </a:tcPr>
                </a:tc>
                <a:tc>
                  <a:txBody>
                    <a:bodyPr/>
                    <a:lstStyle/>
                    <a:p>
                      <a:pPr algn="l"/>
                      <a:r>
                        <a:rPr lang="en-US" sz="2800" dirty="0">
                          <a:solidFill>
                            <a:schemeClr val="tx1"/>
                          </a:solidFill>
                        </a:rPr>
                        <a:t>499.201 CRC </a:t>
                      </a:r>
                    </a:p>
                  </a:txBody>
                  <a:tcPr marL="0" marR="0" marT="0" marB="0" anchor="ctr">
                    <a:lnL>
                      <a:noFill/>
                    </a:lnL>
                    <a:lnR>
                      <a:noFill/>
                    </a:lnR>
                    <a:lnT>
                      <a:noFill/>
                    </a:lnT>
                    <a:lnB>
                      <a:noFill/>
                    </a:lnB>
                  </a:tcPr>
                </a:tc>
              </a:tr>
              <a:tr h="0">
                <a:tc>
                  <a:txBody>
                    <a:bodyPr/>
                    <a:lstStyle/>
                    <a:p>
                      <a:pPr algn="r"/>
                      <a:endParaRPr lang="en-US" dirty="0">
                        <a:solidFill>
                          <a:schemeClr val="tx1"/>
                        </a:solidFill>
                      </a:endParaRPr>
                    </a:p>
                  </a:txBody>
                  <a:tcPr marL="0" marR="0" marT="0" marB="0" anchor="ctr">
                    <a:lnL>
                      <a:noFill/>
                    </a:lnL>
                    <a:lnR>
                      <a:noFill/>
                    </a:lnR>
                    <a:lnT>
                      <a:noFill/>
                    </a:lnT>
                    <a:lnB>
                      <a:noFill/>
                    </a:lnB>
                  </a:tcPr>
                </a:tc>
                <a:tc rowSpan="2">
                  <a:txBody>
                    <a:bodyPr/>
                    <a:lstStyle/>
                    <a:p>
                      <a:pPr algn="ctr"/>
                      <a:endParaRPr lang="en-US" dirty="0">
                        <a:solidFill>
                          <a:schemeClr val="tx1"/>
                        </a:solidFill>
                      </a:endParaRPr>
                    </a:p>
                  </a:txBody>
                  <a:tcPr marL="0" marR="0" marT="0" marB="0" anchor="ctr">
                    <a:lnL>
                      <a:noFill/>
                    </a:lnL>
                    <a:lnR>
                      <a:noFill/>
                    </a:lnR>
                    <a:lnT>
                      <a:noFill/>
                    </a:lnT>
                    <a:lnB>
                      <a:noFill/>
                    </a:lnB>
                  </a:tcPr>
                </a:tc>
                <a:tc>
                  <a:txBody>
                    <a:bodyPr/>
                    <a:lstStyle/>
                    <a:p>
                      <a:pPr algn="l"/>
                      <a:endParaRPr lang="en-US" dirty="0">
                        <a:solidFill>
                          <a:schemeClr val="tx1"/>
                        </a:solidFill>
                      </a:endParaRPr>
                    </a:p>
                  </a:txBody>
                  <a:tcPr marL="0" marR="0" marT="0" marB="0" anchor="ctr">
                    <a:lnL>
                      <a:noFill/>
                    </a:lnL>
                    <a:lnR>
                      <a:noFill/>
                    </a:lnR>
                    <a:lnT>
                      <a:noFill/>
                    </a:lnT>
                    <a:lnB>
                      <a:noFill/>
                    </a:lnB>
                  </a:tcPr>
                </a:tc>
              </a:tr>
              <a:tr h="0">
                <a:tc>
                  <a:txBody>
                    <a:bodyPr/>
                    <a:lstStyle/>
                    <a:p>
                      <a:pPr algn="r"/>
                      <a:endParaRPr lang="en-US"/>
                    </a:p>
                  </a:txBody>
                  <a:tcPr marL="0" marR="0" marT="0" marB="0" anchor="ctr">
                    <a:lnL>
                      <a:noFill/>
                    </a:lnL>
                    <a:lnR>
                      <a:noFill/>
                    </a:lnR>
                    <a:lnT>
                      <a:noFill/>
                    </a:lnT>
                    <a:lnB>
                      <a:noFill/>
                    </a:lnB>
                  </a:tcPr>
                </a:tc>
                <a:tc vMerge="1">
                  <a:txBody>
                    <a:bodyPr/>
                    <a:lstStyle/>
                    <a:p>
                      <a:endParaRPr lang="en-US"/>
                    </a:p>
                  </a:txBody>
                  <a:tcPr/>
                </a:tc>
                <a:tc>
                  <a:txBody>
                    <a:bodyPr/>
                    <a:lstStyle/>
                    <a:p>
                      <a:pPr algn="l"/>
                      <a:endParaRPr lang="en-US" dirty="0"/>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946807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Cards</a:t>
            </a:r>
            <a:endParaRPr lang="en-US" dirty="0"/>
          </a:p>
        </p:txBody>
      </p:sp>
      <p:sp>
        <p:nvSpPr>
          <p:cNvPr id="3" name="AutoShape 2" descr="data:image/jpeg;base64,/9j/4AAQSkZJRgABAQAAAQABAAD/2wCEAAkGBhQSEBUUExQUFBUWFxcXFhUYGBcVGBgYFRYVFRcXFBcXHCYeFxkkGhQUHy8gIycpLC0sFx4xNTAqNSYrLCkBCQoKDgwOGg8PGiwkHyQuLCwsLCwsLCwsLCwsKSwsLCwsLCwsLCwsLCwsLCwsLCwsLCksLCwsLCwsLCwsLCwsLP/AABEIAMIBAwMBIgACEQEDEQH/xAAcAAABBQEBAQAAAAAAAAAAAAAAAgMEBQYBBwj/xABBEAACAQIEAwUEBggGAgMAAAABAhEAAwQSITEFQVEGEyJhcTKBkaEHQlKxwfAUIzNigtHh8RUkU3KSokPCFmOy/8QAGgEAAgMBAQAAAAAAAAAAAAAAAAQBAgMFBv/EADURAAIBAgQCCAUEAQUAAAAAAAABAgMRBBIhMQVBEyIyUWFxodGBkbHh8BQzwfEGFRYjQlL/2gAMAwEAAhEDEQA/APbgKXXBXaCEgooooJCiiigAooooAKKKKACiiigAooooAKKKKACiiigAooooAKKKKACiiigAooooAKKKKACiiigDhpJFLrlSVaERXKVFFTczyi6KKKqbBRRRQAUUi7eCiSQKoeJ9sbVvRfEfKpSbKuSRoSaR3o6j415pxbtdffUeEdBVPb4reZvaarZSmc9lDCu14wO1F9buQM2nOrJO1mIUe3VbInOeq0V5dhvpEvEkAq0b1Lt/SewPiUGjQnOj0aisTb+kpPrWyKl2fpGw53zCixOZGroqjsdtMK3/AJAPWp9njNlvZuKffRYMyJtFIS8p2IPvpdQWCiiigAooooAKKKKACiiigAooooAKKKKACiiigDlFFFBFjtFQcdxi3aHiYelZjiPbJm0tiB1qyi2Vc0jW4rHpbEswFZziPbUCRaE+dZq2Wv3AHeJPtHYUnF4Tu3ZcwbKYkc60UEjJzbFYzid26fEx9BUZbFLy0s2W05zUlbCe5FdFkUXLbLuIpAuVV3LCjhV6U1fwojQA053tHfUAU1zhrCYtjXcimTw0SP1Z0q/7+j9JoyogoMTgFYhszKRyprGYB2Qi04zVpWur0FNKygyAKLIllLh+EMLYD6tGtc/w9hsSPSavjfFH6QOlFkRYpbWKvps7fE1Z4TtbiE3dvfT5vL0pDLbO4qLAXeB7c3DuQatk7YkCSgPpWGfCW+RIpyzjMmmbMKLFrs2o7f2R7astSrHbrCN/5QPXSvLeM2bxMovhOxrMYjhd8nWqtE52j6LscZsv7N1D7xUtbgOxB9K+YzgblvXOy+hI+6p+B4xikjJiH8gTP31AdIfR9FeIYPt/j7e7hx5irzB/S1dH7SyD5g0WLKoj1OisPhPpVw7e2rJV3hO2uFubXQPWixZTTL2imbGMR/ZZT6GnqgsFFFFABRRRQB47e4spbxNJ670HGA6Kwk7TThsKOQ+FIsWFRiyiCRH9q3Qodw6XS+UQ3pvT8kGnEx8FSFAIBBPNp6muWMUOY05KNJ9Saq2+RZCf0jpXbd+JJEnl5U41y2RJGp5D15+cVFYidNuXpQBMs4oM362So2HL0NS1xdhrrE2okAIoMKD1Y86z9ziNtTBPw1+6lWsdbbZ1PvqM+u5GVF9iMDZLIFuZSSc5PsKOijn8a5e4DmKi0wOYwAdCf3iPqiqia6187yfWpzBl8Sx4l2bu2QTKusgSp5n6oG5NQsXw97UZxlnkd/hXX4pcJBzbbfz9aj4rFM7ZnYsTzNGZE2ZwmmWcjfSpli5bUqZYmPFI2P7tWV7iFo2GW2oEiHzQXZtxk+ytRclmf7+jvau24fa0PhuAiCFOUpCjxMQNpqIvBAbauZVD7VzcDxZQSvKgi5WG/SGxNSn4SfEQ4yiMpIbxAmAf3R60xf4a6EZxGYSNtQedQ2wIxuM1ScLhYMmgKFEnQCob40udNF5VlUqqmr8zSnTzs1WHxdthlLLSL/DgdRBFYzGYiKl8J4dib2tssq/aJIH9apTrylpYmpBRe5PxvZ4O+aSI5cvhVfc4Aw1hWPw0q4v4HEWLTO95SFEkFZ9Nao7XbBt3t/CmZPL2lYx32GbuBdV1VgZ5GafzJGsjYSRGtSbXaqw2+ZfUVPS9auDRlNQnHkwsyptWUf2SDS2wFWX+GJIYASNopRsVawEThjXUur3bsDI517PgbhZFJ3gTXmfZ7A5rwPSvTMD7FRJWL09yRRRRWZuFFFFAHkINBNZa92rxFkAXsOHPM22/A09hu3uGb9p3lk/voY+ImrQrwn2WYOlJbo0Rrk1GwvFLV39ndtv/ALWB+W9SiK0vcrZnKIoFcmggZu4JG3VSesa/Ea1HfhCEQJGu+5+fKp1cqrSJIXD+Fhbha4zuMrQFOQl/q5twV3q0GITuApnMrHLpnYgj6zkjwgiAsc6YNJmq2tsSSsV3ZIbVPCJQeNi0asdlSelctcNZ2UQyB/ZLQBrqGYmAFjnUUiuOZIJ1IgCddBsIPLyqCRSYVjmgZsskxr4Ruw/d86jM1TL3ELjMxzZc4IIUBRBMlYEaeVQipqABcSVnKYpxMc+msj7J1B5wR0pNrDzqcoAiZMTPQDU1Nx/cFwbQYLAEdY3JYnUn0AouAYbi7q5fQyACh1UhfZUg8hO1NTmMn+3kPKneHcNa9cyIPUnYDqTVp2l41g+HW0S4neu2yiM5XncYn2R0HOt6VGVV5YlJSUdWQeHcLW+CztCCVAUrnzaQWQ65dd6tcbwm2bbXFtWiLYAyr4GJgAAQNWO8GqHD9p+FXyDney376kR/EJ++rnB8MR3S7hsUHZDKxcz6xHsknkeYqtXB1oPrIvGtF7PUo+Mdn7Ya2uYrcu+JbazcKhvZDcya1XDcJcS2ttkIYKNoIG+jRsdPnUbGYbGKQ6FO8EkMVJ1YESQDvr0qXY4pljvEuSMpIPikiJ8S7gnXVayg3TeZx+QSjmtqQ+M4FL9jI9wqrwwIEEgHzG1Yji3ZQAf5cOSObXEAP8NaHiKriOJKRfKgLnYOWtqzKwHdLmAzErERFaFsGhB7xwLSZ2awZCiyp8GViAwaT13J6VedaMtGtSvRtbM8nbgd9FzXEGUHUyp+EGa7h/hTWIxwu33a2pS2zHIkzlHSpndQd586TqpPsjUNNyfh7pWApM1oktHKJ3jWqbgGE7y5PJdT+FahLMmtcLF2bM67V7Fp2dwmUTWvwY8IqlwNnKgFXmG9kUzMrDQdooorI1CiiigDxLD8NU6tr612/wAKtsfEoMeWnwqUVY9KAmVfM15hM6djP4rsRh7hnKAeq+H7qYHZzEWR+oxd0dFeLi+kNWpsLpNcxPT861osRUjsyrpxe6MovG8fa/aWbV8dVlG/EVJtdtrX/mtX7HmyZ1/5L/Kr7DYYOwBIUayWmBA8pPLpSrlyy1swoIhkAdG1YiASSO8uMJBC21UTEt1Zhj6q7SuYTw8ORCwfGrF79nett5BgD/xMGphJFYnjXYK2XXK4RyoNxSuVl03a2s5G1Hhnly2ME4a9ZYJhsReUwMouMIedABbachkgDNE6xXQjjKctBZ0Gehk0ZqwtvtdjbQXv7Vt50j9mwI2DkeFWPQ6/KrO125szF63dsH95c6/FdflTCqRezMnTkjShq5mqFguJ2r37K7bueQYZv+Jg1KZSNwR66Va5TVHZrlGSu93QRc5UnAYN7twIgkn8zPSuYfBM7BVEsTAFbrhPCkw9szqdrjD6x/00P2RzPu9Icowi5zdkt2Srt2W5M4FwRbaQNRuzfbI/9By6/erjXY3B4qWv2LbsR7cQ2m3iWD86ZTjjjkpHSIjyEU3xniBxGGuWldrDOpXvAM+UHQwJG4kb6TXMw/8AkGEnNWm4ed19BuWBqRjtc8k4Z2SwmOxl3D4cXba2y369XD2sqmAxVxmEnbxGq/iHYgWr/dWMdhb1zkqsyNPSYKz5Zq2vZ76JrYDLfxrNbJk2rc2g8bZyx19B8adx1nEW7hwnCsAcKp0bFusErsWW4ZgeclugFe1pcSpVpf8ABUUlbvVvNt6/BHIlQnBddWMY97jGCJH+Zhd5/XoPX2gKk4P6YcQul61au9Ym234j5VpuB8Es27N5sBi7WJ4kN7jtz+uLSvoTEjMc2u5FUvBLdziDPZv31/TVLfqcTh7TI+XdQ6rnVhBmPdNb56VRNzitN9Gn523t4lLNFjhPpSwN0RetXLU7youL/wBdf+tTwvDcYIS9aM/Vzm2f+LFfuqLxz6OuHWLAfF3Vwt0jUWXZ1Y/uW7gZz7qwKdmbN64tvD4mXcgW0vWntFpMLlZM66+cUv8ApsNWV43Xw0/PiadJOO5vcX9Ga72rrL0kBh8dDVTd7C4pToUYepX5EVTv2X4vgdUXEKo52mNxf+KE6eorcfR7j8Xfw925ijmAYW7QKBGL882UCRJUajr0pGtw+mo5oyTXgbRryvZkjg3CO4tBTBY6sR91OXuJ27LoLhjNrIEwBzPv+6ri/aGaBqRAnqdp+NYHjWKF6+xBlQcq+i6SPUyffXLxNVYalePkjenHpJ6nqOCxKXFlGDDqDP8AarqxsK8Sw+Je0c1t2UjmPxHOtdwX6SmWFxKSP9RN/wCJdvhSdPiEJ6T0GJUXHY9DoqHw7i9q+ua06uOcHUeo3FTKdTTV0UCiiipA8WYbdTp8aeLa+mn5moffECTqRIPnt4/nB89edO4fFqTqCD8f7V5ipTdOWVjtCvGtBTjzJ1tKYcydPd91SGuAfnp+flTBvRoBHnz51mxg6LMatp99Q+LXnI8Ny6MqhVt22WyGEmc7gZo30G81J7omPvpvFoq+0Z8h+OtEZOOxDSZV4azcIkLh7KjdiLl1iY2AJGdj5KfdSOM8GtsAGYrcYGUyhSAdPHakhCQBBnNBggCBVg19rzW0757CDw+A5PCTJJKjNzOgIrmGxaK4Wwl05Tvl7pGI53brHvLg/dUKPPrstFmTMmuRjndnIS/IuGVFwrJUaAhgQFgZvaUyu8lSa01rgyKgBIYcmc5hrJ0+10jYUvGcMtXAO9VLjBgxyqAsghgi9VmNPXrFL7mCAVyDZUAy89YA21qtWrmSy6fQtCOXcj3+y+FZSz2c5UAgDwSGI9pl1AA6eW29McV7O4206tauDD22UZQWz2dBscxbXyifWrtpF0sdEmDJiRsQOZ05in04m1u21kHMrCQCAR18IYHcGPf1q9LEOG7fh/RE6d9kZrG9oL1kJ4ExOnjZFNj3rJYEeZA9BUxO1FpUV7qXrAP+ooIHQyhJjzKirXiWB7q0j2rtgBgC1xsilTuVHe6eXM1XcWw9i5dV1RZJBZRJQaCSpbXUyemoino4upFdf8/gXdCEtiz4XxNXhrF5WI523BI9w1FXWG49eTSfXl81id+fWvPcV2HsPcVFy23ZmyFSRylczDRNjGvPkNabw/COIWWK28S0D6t2Lg3I0JmRIOo6U1DHQtd6eZi8K76anq9vtEre3bHrA/8AXKR86lJesvsxX3g//rKfhNeQ/wDzjFWGK4jDo4UwWtkrtpMNI+dW3DvpHwdyM7NZJ5XBA9zCR86pUweDxKvOEX4rR/NWJU61PaT/ADzPS2wR5Mp6Ccp9waJ91cPeW/tL8RVBgOKK4m1dDKeasCD8NKtMPxN1H8vD8hofhXMqf47QbzUJyi/n7P1GI46otJxT9Pci8T4Nh8S2a/YtXG+3BR/e9sgn3zUW32Uw1oThQ2Fvajvh+vYAiCF70+D1WD51ejHo3tKPWI+aR9xpXc229kke8MPwb5GpjS43hFajWzx7m7+kvcHLB1e3Cz/O4x9r6MhmF/8ATRevgkn9Itd4jHlId5+JNM9iezOLucXbE4yyyZQzgx4CxARFtkEiFUmADplFbJ8CZ0KnynKdp2aDTZz2z9ZfiK3/ANz4+gnHF0d1a9raeHL1K/6bQqa0p/ya41U8Qvzc8rYn+NtB8BJ/iFN8P4g+Rmcyqjpr1qNcJiD7Rlm9W1j3CB7q7GBxMcTR6aKaT2uJV6bpzyMruLY7urLvrMQsCTmbQEdY1b+GsOmEU6py3GxHu5Vfdr8SCVtHUL4j7QGZtBqAdQsn+OqHDMRBlT0lvukAiuZxKrmmod38jWGhaN+85l5bUm4tWoAuCCsEbEQRrvBH3VW3bJU6/wB/OuZYYYnD32tsGRmRuRBII94rXcH+ka4kLfXvF+2sKw9Rs3yrIiimaVWUNmZSimet2u2OEZQe+QTyMgj1FcryXL6UU7+sl4GWRDjKTqNOh5dIP2hBOn86k4W1byzBHIjeDzG2ukEHmKThbwe3nQqd9R4gIjoeciuMYYGJAAzwN5APujNoY8jvV69HpI25rY85w/FvDTtLsvf3JZKDYE+v96Be6KPgDrTcefoeo8vPy5a0ef59a4crp2Z7JNNXR17pNVt4ST+d+tT3bfePP8+VV946/mKzuWYlRt7tPz6VMKlLfhXM7bLIQZerNqQPIAk0WbGoWJgS38vuqRi3IIA3gSeka6fnkKlTtuFhrHZ7K5RbzPsSFayiHUGW1efKQYIOYTFQsDedT40siSIym6CNeWZj93WpL3SzFnZzPIuxUE8wpMCfIVGuaET+Y6VM6yv1SFHvF4ye8aesfy+VKt+NI+smo31XmNem9Kxtgm4YB1ymfUDc0q1ZytOYA76Sx+VYZjSxGKZh/P4zBqx4jbt9yhsYg2AAvee0HzDUmbYLFZnTbb3OW8CrHPrDawdI9w5b86axL5WyoZf7FtVza7Sx9geZNaQqNcrlZQuO4lxcGezAYQSxtoSwyKBAcEoZEzMksZAqCnEb1xothbmpGYnwJ/ufWT+6JPWN6lWeFu4PfNmBMm0pOU8ouNobnyHlViLYCwAAANAI0joB+datKpf25fcIwsUy9nUEvefvG3OYRbB09m3z9TJ6RUXivDbbwtyySp5iASN5U9dNt9q1PEeG3EUFQt5WggrJAj2pA8RjTXQVScTvqyuruiZVgKqZgWXXcaKTsSJGnqaiSqKW9n+bApLkYzG9kLIYthb1y2dxJK+4kR8dKMPj+LYb2W79eUw3zEN86sVFTcNeKagU3SxtSFk3deJlOlGQm19JN+0P81hHHVkOYe8aR8TV1wv6TMFdgd5kPR/D8zA+FV2Jx9u4pV0LAjX+9UA7N4POT3Rg7CTGvpXSjxCHMUlh5HrWE4ujjw3VYHzBHz0qdaxcf0MD4bH4V4DiOy923dLYa4yJuArGR7ufoaew/bLiGF9o94oP1gQfiv8AWnaeLhPRMydCSV7Hvxv5gFJGWQxGUAmNYJEDUxy5VHvXxqzEADUnoBqTXjafTLiBp3GvmR8vDUyzx7HY0ZnQdzubanKWj1gMPLT37VpPEQpx108NEZqjKTLG/wASN24znZ2kDoNcvwELp0pwYVm2B0/Mz7+VRsNjS2ltVHIgL4gehB1B8j1q3w+Fcn9YTpBUzr5zXl6tRzm5PdnUjFJJIiLhWSGZgmu5Ovu0mpdt1uHVi3UZYHu51YlQRsD61WNgxbZnB0GoGu+wHprNCIaIuJsFWg+7+9JirSzc7y3qBPPyM7/npVc9sq0H3Rz6R8K2jZmUlY4Pf8TRSp8j8a7WmUpcz3BO0Vhr5t2yzC6QFneVVVVVUaKMqzJM6azWlRuRzA7DSZ5QRvPLSsthmu3bgC2jbRUNyEA8RJYhe9ImIKmRAHirScI4kbtpe8ZTcUAPBmDHUbiZ2867D1Vzx9eKvmX1uPxlYhjoTv8AZbafJTz+PWnikGDIM7bUwHDaRzG/nI2+FO27wIVdZA8MwCwE+Dw81AMc405Cufi6GddJHdb+KOxwvHJPoZvTk/4EYg7D5/nSotgS45xJPu/Ip3EtNd4SPExjYfGuLuz0o7MLA3J8XXxaxSMUkuT10+FPqpYyeoPy5U1j8VrlXrvzJ9aqyxFe3zYgeXOKVoeW206z7qbXqd+kUDU1QkexTEhIOhER5gxUuxlsLLkST0knoqgat6Co6YjKqgKGuMTkGunVm6KK7duJh4Zybl1yEHViToqDZF/Jmrxhd+ZZJt6D4727v+pToI7xvU7W5jlJ8xSreIsWVyhkUbxOpPMnmT5mo/8Ahdy88X7vdKN7Vrxuo/8AsYeFPfPpUTjPZUsWuYW1d7lF8TPEsRuVB8RHPWn/ANDVUc0tPAcw1LD1KmSdSz9PK75+SLYccs/6g+NS8HibbN7WYQfZgk6aDXrXm9LtXSpBUkHqNKx6BLVHanwWDXVkz0QYq/mBtxZUEZUBk+txh7R8ttdq7xTgT3mKm4rXQisU5kqAhYkCATGxg+VUvZntj3ZKXlV1cZSSJ/tWjezh7Zzpd7stqq5SZ5kEj8ah0W+fwPOYrD1MLPLNeT7xjE8NV7T5sO2GdQuXQm2/Iknl1JG1UGMw4R2tr+sVfrLqCOoq74Zwg3bt0Nibn6xTAe4xQjMDFtJ8Oo26VFxmGv4a54FCQsMxAbSNZJEQZ9arGaks0Vp3/b+hW5miskTt86nfoqx4RBrmINsKpDM1zMcwywscsuuvPlTN7GMDEQeh0NWpOMbqQSu1oTLdtTuo/rTV7hs7HQ/VbUf2qJZx5B12qcmKBEzW94SQtKM4O6Km9w9UaGtp1GkifLzrQ8J4gG8DRPLYe6oOMx6lYGvyI9Kryh0Kk6QehHpWMnfRsYpNtao0uK4bmfvEhbo2bkw3yXANx8xy5zEw/HifaTLBKsvNWB1B68teYjrVlhbudA3UA/zqq4onc4pHAkXVKmTs9vxK0dcuYfwioWqsS9C0tYlSo5SdJ3PpVdxJ5b00jp1kfPWo9zEFjNPWLgYZW32DdfJqrmuVZzB4kqjtzlPfrUu+Ea3mJCiMwJ5dQT91QuIMLFiXYKJzMdoA0FSOCcOGKVWf9j9RPxePreXKnsNSlNq+wvVmoq3Mr/8AGXP7OyWTkSYJ84jSivRcP2dthQAK5XcVLwXyEc54zxP9IuXGsWyCiaZCYtW5jIp2zsVVZnSDEU92ddhd8ZDE+Em2sWraqCAoJ31J2nWrzjOGLlWQ5WMbDQRoSY3MEAToNaj4HspZHjLOHJ+0TzmfjFZxbvZnBnUg4ZXpfuLgWoOYGYjz1n+caeQHMUXLWYaddAPqyQZnffUR091LuYfL5q2hPy+cfECmiSOevkDtEzPOR+TVdtRKLy6DWJYkE6ZljNtBn6w8j05GnOHOAHPpSxbLERrAiCfDl5n4QPeDTdlMpOSCv3HmtcjGYbI+khs/T7Hr+G43po5J9pev3JiBpnQqdvwqJiV8RJ61ZKvhEaUxcsCCTr+Nc2SOwVpHOuhW3A0pw3z5D0qJi8QSpGp0PPyrLmSTOCCVa827EhfJF0AHqQTWY4ljjduEnadPKNorUcPacCgX/Tj5VjaforrvwPQcFpxeaT3L7s32ga3lsXCe7ZlVAG7tZYmWvsPE3xrWYvDXHeA5Fi3pctsvc2mVt3t3AZYjzrzZlBGus8qtMBxVDaNjFtda0IKMp1SPqkcxXboYhSWSW/1MOIcNlTk61DbnZarxX29R7jfZ9rTM9tHaxPhcjl98edU016FxMA3VZ7l2LlsKuGt+Iuo5tyXfeqzjnZoZ86WclsIMyhgXX95hzpbEYfo05R1XdzG8BxbpFGFXe2/f8+floZEGtv2exuewJ1K6H3bVmO5VBlcAo2q3BuPz0rTdm8My2yGgifCRzFcPFV0oXsN8RhGrS+hbI9q2C7gt9m2oklokHouvOmLPG8VqQVCkgFHUOAAdZB5kaTT5t9Kcsp4hGh29fXypWniYysoaP6nlqmHcdXsQOKdlnsl3hSYDAKeupE/VA8qgXL/6U1sYhrdlFEC5lgwNojVqv+J8cW2wt2grOQJVNUVp2edB6CqninEEvyblhbdxTGdDoy6fV5c6euorXTw5itm9jN3MPDMAcwBjN1pthU97Oum3KkmyPfWWdbl8rIdq0Z1qSzdP60tunyqz4bwk6M+24H86upA7Im4K0VRRGsD+f41T9onm/YQfVz3G9ApQfN/lVrxDiiWVljJOiqNWY9APxqmtYZ5N5yCzwGG4RR7KDyEnXmSa17Ebmb10EtFcu30tqXuGFXfqegA5k12/dy+/YdT0AqkxaEPmxR7pl8Vq22qOu0gja4POtMLhpVnfl9RXEV+jTy6sicTTEY64HZlt2lnLbMyBB8TQRy5zpNa3s8HsEEXlYkDwAEafug6MBI0k76Rz7hcGIU8tCD0BG46/1qS7lkK6NvlnkYIGo1XmJHL316KglonocCOOU3aejNHb7ZWwIYQ3MBgBPodRRWJsYzDooXEYS894ftHBJDMTMggxGtFN6/8Al+nuM5i0Ym07IZlDHu5H0ii6RMMsHqOU66jmKuO1mDKst5dvZcdQdqqbhEEc9B/Ij3UnZ8ziYqlkm1yepy1OoOs6EnpyiuXBEg6EaE+W8/OfeelJdIy7+yJjel4lvFmG0AH+v550NCmyGbSzoBIgwPITuPdTQxJtnMBoR4hET5gdRrUlfCQQT+MHl99Mvb0j15yY6ms2tLPY2pzlBqUXZol28QxAIjKedN4x/OoeEv8AdmD7B+RPOpl1ZYj4GuBiqDpStyex7bA4yOJp35rdEFzUUtrUq7bjeoz28ppEeJHZ3GZSbDaalk8wdx6g1Xce4ObblhqhPwNdxFnMOhGoI3B6irfhHFxdHdXYzgc9mHUUzGb7cd+Y3g8XLDTutjH0HpWuxnZa2xJU5T8qr17NXUcFSreRrb9VC13oeopcQo1NL69zHOCY7uGNxnZrbW8mYatZPUDpV1gMSxss965bVWBUYg/tHt/7etVidnnV8yEAH2lO1dxfZsK1t9WVWBKbiJ1gVthuLQVqc3e+z9/c4mMwlJydWD8bLe67u71RLt8CW5l/Rld7JEPnBUf7lmry3gO6ULEAbc/nTuJxousEtGVy7DQKPOo3CLNzxWWJ3LJ9YEdJpPHYdV5TUISTW3cxSGNqZYqpNNevxH1FOBaAtLAryzbTHW7jYsKqmFAnfzqDewqNuPwqZebWoxE128PU6SCbOZVjlloQ14So2JA6TXP8JQHWT76nldqQ5plIxGreGRdlHrUXifFxbhV8dw+yg+9jyFM47ijHwWQC31m5J69T5VBwuDyzuzN7THcmtdILXfu9zNu+w1bwzFy7nNcO7cgPsqOQpWK4quHEtrOgUbselJ4pxNcOIIzOfZQdfPyqswXDmd+8umXOw5L0C0xQw7qvPPb6/Y5uMxsaCyx3E4bh929cF5rjJcH7MLqFHQg7mra3w+/cvo+JurcCqyqoUASYkkddhT1hAp8Ug9Rp05VNyiSQcx5ny/lXbhFqNjy08XUndXIzYNjc3IPqSFGm3lHLzqTigYInL4Sc0gD09acJmCGg7H+tLuXAYmNqZi+8zzbZtbDiY6QDatkIQCs2WY6gbtOus1ykWeLuihVOg0HPT4UU0ptK2VfI6fSxevW9TZY7DC5bZDsRFYO1bysytupgnmQNj8K9ADVlO1WCKXFujY+F/wADWFWNncti6WendbrUrz7chtOfupN5/KQa7ctDJMH1pNphmEjTnWPgcR9wzeuyPDIpNpp/GnWtCTB0rq2ugqtiiTuJvgMp5HYf1pqziCuVCdRt6dKfKRqaj4myraiVPWs6lNVIuEh7D4idCaqR/sfa7BO1NXWnQigKSmu40kc6QGjevM16MqU8sj3FCvGvBTiNdwK5e4aCAQYYahhyNSD5UOKwu1sb2JHDOIlpR9HH/bzFWQMVQ91mPRhselTcHxCT3b6OPnRUj0kXYtCWV3LbNXZphGI3pwNXIlFxdmdWMlJXRH7trTM9v62jr1HlVpgcUptSCLVsf8j6VGQUnE4acpH1TMda6+B4rOjalPVbXfL7COJwkZ9Zb/UuMPZDp4UKjkzHfzpq6mU5edSBlxCAligG67bUjiHEgBlQconnTHEMLhp3m3lfK2t/gY4epUStuvHkVlxpai0mtIQGpTMEXM1L4alkhYKs80rjOIMCTpFZ7GcRe8SlnRfrP+C1Ixl/vjDSLfQbt/Skm/lEIAoFMt5dtzF6icDhhZHQc+p8z51W8c7RC0e7sgM7bc48zVfxXjJdu6teJju3Jad4ZwTuxJ8TNuxpzD4a/Wn8vc5ONx6prLDcVwvhg8Vy6Tcut8vTpVvasFRBH9Kcw4AOg2qRdsmJ5HUknnXYhA8tVm6mo2Lu0gMB8qUqqCSuk703J/P40nvwJnT88q2RjccZY8vwplmFzKAvPedW9Oi+dN3nzb6L9VTz828qj3ryWpa5c1MaTHlA6Ct4QuP0MP8A9p/IfxV7I5UXNB00HoKKpf8A5VhRuJ84OtcpnqrTL6j+V/iPXlqu7Sj/AC1z0oopet2GamPw7nKdTyrtzb8+VFFYy3PLMU/tCl3jCadaKKgnkxpGOQ686Yt/W99FFUluStkR1Y5hrzH41MvDWiiuTxXaJ6jgPYkJt09f2ooricj0gwm/vpHF/btnnO9FFWp9pEPYvk2HpRboopHE7jlAkrUi3RRXOkNDo2NRXoop3C9pCtbYSu4primrKOVFFdqGzEnuVT71V8eci00EjTlpRRVaP7sTOr+2/IpuySju2Mazvz3rV4X2TXKK78e0zxdbdjibVKPs12imkKxI+JGvuqvxXtr60UVK2LU/3V5iXPs+prH8dUHMTvrrz3rtFNTenxO5DcvOA4O2cPbJRCYOpUdT5UUUV5qpJ535sb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2" name="Picture 4" descr="http://moneymindedlearning.com/wp-content/uploads/2013/01/credit-cards.jp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990600" y="2895600"/>
            <a:ext cx="34544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addictinginfo.org/wp-content/uploads/2012/07/Capital-One-Venture-Rewards-Credit-Card-big.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373462">
            <a:off x="3962400" y="1515463"/>
            <a:ext cx="4200525" cy="2675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62600" y="4419600"/>
            <a:ext cx="2683858" cy="369332"/>
          </a:xfrm>
          <a:prstGeom prst="rect">
            <a:avLst/>
          </a:prstGeom>
          <a:noFill/>
        </p:spPr>
        <p:txBody>
          <a:bodyPr wrap="square" rtlCol="0">
            <a:spAutoFit/>
          </a:bodyPr>
          <a:lstStyle/>
          <a:p>
            <a:r>
              <a:rPr lang="en-US" dirty="0" smtClean="0"/>
              <a:t>No international fees </a:t>
            </a:r>
            <a:r>
              <a:rPr lang="en-US" dirty="0" smtClean="0">
                <a:sym typeface="Wingdings" pitchFamily="2" charset="2"/>
              </a:rPr>
              <a:t></a:t>
            </a:r>
            <a:endParaRPr lang="en-US" dirty="0"/>
          </a:p>
        </p:txBody>
      </p:sp>
    </p:spTree>
    <p:extLst>
      <p:ext uri="{BB962C8B-B14F-4D97-AF65-F5344CB8AC3E}">
        <p14:creationId xmlns:p14="http://schemas.microsoft.com/office/powerpoint/2010/main" val="2417384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the nickname for native Costa Ricans?</a:t>
            </a:r>
          </a:p>
          <a:p>
            <a:pPr lvl="2"/>
            <a:r>
              <a:rPr lang="en-US" dirty="0" err="1" smtClean="0"/>
              <a:t>Ticos</a:t>
            </a:r>
            <a:r>
              <a:rPr lang="en-US" dirty="0" smtClean="0"/>
              <a:t>/</a:t>
            </a:r>
            <a:r>
              <a:rPr lang="en-US" dirty="0" err="1" smtClean="0"/>
              <a:t>Ticas</a:t>
            </a:r>
            <a:endParaRPr lang="en-US" dirty="0" smtClean="0"/>
          </a:p>
          <a:p>
            <a:r>
              <a:rPr lang="en-US" dirty="0" smtClean="0"/>
              <a:t>How many provinces does Costa Rica have?</a:t>
            </a:r>
          </a:p>
          <a:p>
            <a:pPr lvl="2"/>
            <a:r>
              <a:rPr lang="en-US" dirty="0"/>
              <a:t>Costa Rica is divided into seven provinces: San Jose, Alajuela, Heredia, Cartago, Guanacaste, Puntarenas and </a:t>
            </a:r>
            <a:r>
              <a:rPr lang="en-US" dirty="0" smtClean="0"/>
              <a:t>Limon</a:t>
            </a:r>
          </a:p>
          <a:p>
            <a:r>
              <a:rPr lang="en-US" dirty="0" smtClean="0"/>
              <a:t>What is the nation’s tallest Volcano?</a:t>
            </a:r>
          </a:p>
          <a:p>
            <a:pPr lvl="2"/>
            <a:r>
              <a:rPr lang="en-US" dirty="0" err="1"/>
              <a:t>Irazu</a:t>
            </a:r>
            <a:r>
              <a:rPr lang="en-US" dirty="0"/>
              <a:t> is the tallest volcano in Costa Rica at 11,259 feet. </a:t>
            </a:r>
            <a:endParaRPr lang="en-US" dirty="0" smtClean="0"/>
          </a:p>
          <a:p>
            <a:pPr marL="411163" lvl="1" indent="0">
              <a:buNone/>
            </a:pPr>
            <a:r>
              <a:rPr lang="en-US" sz="1800" dirty="0" smtClean="0"/>
              <a:t>(</a:t>
            </a:r>
            <a:r>
              <a:rPr lang="en-US" sz="1800" dirty="0" err="1" smtClean="0"/>
              <a:t>Poas</a:t>
            </a:r>
            <a:r>
              <a:rPr lang="en-US" sz="1800" dirty="0" smtClean="0"/>
              <a:t> </a:t>
            </a:r>
            <a:r>
              <a:rPr lang="en-US" sz="1800" dirty="0"/>
              <a:t>Volcano has the second widest crater in the world (nearly one mile in diameter), and </a:t>
            </a:r>
            <a:r>
              <a:rPr lang="en-US" sz="1800" dirty="0" err="1"/>
              <a:t>Arenal</a:t>
            </a:r>
            <a:r>
              <a:rPr lang="en-US" sz="1800" dirty="0"/>
              <a:t> Volcano is one of the ten most active volcanoes in the world</a:t>
            </a:r>
            <a:r>
              <a:rPr lang="en-US" sz="1800" dirty="0" smtClean="0"/>
              <a:t>.)</a:t>
            </a:r>
          </a:p>
          <a:p>
            <a:pPr marL="330200" indent="-285750"/>
            <a:r>
              <a:rPr lang="en-US" dirty="0" smtClean="0"/>
              <a:t>What is the official language of Costa Rica?</a:t>
            </a:r>
          </a:p>
          <a:p>
            <a:pPr marL="1062038" lvl="2" indent="-285750"/>
            <a:r>
              <a:rPr lang="en-US" dirty="0" smtClean="0"/>
              <a:t>Spanish!</a:t>
            </a:r>
          </a:p>
          <a:p>
            <a:endParaRPr lang="en-US" dirty="0"/>
          </a:p>
        </p:txBody>
      </p:sp>
      <p:sp>
        <p:nvSpPr>
          <p:cNvPr id="3" name="Title 2"/>
          <p:cNvSpPr>
            <a:spLocks noGrp="1"/>
          </p:cNvSpPr>
          <p:nvPr>
            <p:ph type="title"/>
          </p:nvPr>
        </p:nvSpPr>
        <p:spPr/>
        <p:txBody>
          <a:bodyPr/>
          <a:lstStyle/>
          <a:p>
            <a:r>
              <a:rPr lang="en-US" dirty="0" smtClean="0"/>
              <a:t>Fun Facts about Costa Rica</a:t>
            </a:r>
            <a:endParaRPr lang="en-US" dirty="0"/>
          </a:p>
        </p:txBody>
      </p:sp>
    </p:spTree>
    <p:extLst>
      <p:ext uri="{BB962C8B-B14F-4D97-AF65-F5344CB8AC3E}">
        <p14:creationId xmlns:p14="http://schemas.microsoft.com/office/powerpoint/2010/main" val="233668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4.bp.blogspot.com/-5oZcX693IHw/TdrY44MY8ZI/AAAAAAAAAHU/xZh4yZR2zyQ/s1600/FELIZ_%257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90600"/>
            <a:ext cx="5638800" cy="4730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397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 y="0"/>
            <a:ext cx="914874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894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Flights</a:t>
            </a:r>
            <a:endParaRPr lang="en-US" dirty="0"/>
          </a:p>
        </p:txBody>
      </p:sp>
      <p:sp>
        <p:nvSpPr>
          <p:cNvPr id="3" name="AutoShape 2" descr="https://www.aa.com/content/images/aboutUs/newsroom/photo_fuelsmart_planeinair_large.jpg"/>
          <p:cNvSpPr>
            <a:spLocks noChangeAspect="1" noChangeArrowheads="1"/>
          </p:cNvSpPr>
          <p:nvPr/>
        </p:nvSpPr>
        <p:spPr bwMode="auto">
          <a:xfrm>
            <a:off x="155575" y="-17907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8" name="Picture 4" descr="https://www.aa.com/content/images/aboutUs/newsroom/photo_fuelsmart_planeinair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600200"/>
            <a:ext cx="6635023" cy="4419600"/>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312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6600" dirty="0" smtClean="0"/>
              <a:t>Travel after program?</a:t>
            </a:r>
            <a:endParaRPr lang="en-US" sz="6600" dirty="0"/>
          </a:p>
        </p:txBody>
      </p:sp>
      <p:pic>
        <p:nvPicPr>
          <p:cNvPr id="12290" name="Picture 2" descr="http://www.gate1travel.com/costa-rica-travel/maps/CostaRicaFlyDrive10-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354" y="1606062"/>
            <a:ext cx="4572000" cy="457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2" name="Picture 4" descr="http://cdn.roughguides.com/wp-content/uploads/2012/06/200136566-001-660x4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630" y="1606062"/>
            <a:ext cx="2037041" cy="129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294" name="Picture 6" descr="http://www.tamborvillage.ca/Portals/13685/images/tambor-beach-costa-ric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1797">
            <a:off x="5703980" y="1618272"/>
            <a:ext cx="2108200" cy="1581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298" name="Picture 10" descr="http://famouswonders.com/wp-content/uploads/2010/03/Aren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85512">
            <a:off x="6233098" y="4026775"/>
            <a:ext cx="2276282" cy="15136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300" name="Picture 12" descr="http://luxurytravel-destinations.com/wp-content/uploads/2012/08/costa-rica-whitewater-raftin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988705">
            <a:off x="498322" y="3889296"/>
            <a:ext cx="2205658" cy="14691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930143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00200"/>
            <a:ext cx="8121650" cy="5181600"/>
          </a:xfrm>
        </p:spPr>
        <p:txBody>
          <a:bodyPr/>
          <a:lstStyle/>
          <a:p>
            <a:r>
              <a:rPr lang="en-US" dirty="0" smtClean="0"/>
              <a:t>Karen </a:t>
            </a:r>
            <a:r>
              <a:rPr lang="en-US" dirty="0" err="1" smtClean="0"/>
              <a:t>Tharrington</a:t>
            </a:r>
            <a:endParaRPr lang="en-US" dirty="0" smtClean="0"/>
          </a:p>
          <a:p>
            <a:r>
              <a:rPr lang="en-US" dirty="0" smtClean="0"/>
              <a:t>6</a:t>
            </a:r>
            <a:r>
              <a:rPr lang="en-US" baseline="30000" dirty="0" smtClean="0"/>
              <a:t>th</a:t>
            </a:r>
            <a:r>
              <a:rPr lang="en-US" dirty="0" smtClean="0"/>
              <a:t> year at NC State</a:t>
            </a:r>
          </a:p>
          <a:p>
            <a:r>
              <a:rPr lang="en-US" dirty="0" err="1" smtClean="0"/>
              <a:t>Wolfpack</a:t>
            </a:r>
            <a:r>
              <a:rPr lang="en-US" dirty="0" smtClean="0"/>
              <a:t> graduate</a:t>
            </a:r>
          </a:p>
          <a:p>
            <a:r>
              <a:rPr lang="en-US" dirty="0" smtClean="0"/>
              <a:t>Leading trips since 1999</a:t>
            </a:r>
          </a:p>
          <a:p>
            <a:r>
              <a:rPr lang="en-US" dirty="0" smtClean="0"/>
              <a:t>Lots of travel experience</a:t>
            </a:r>
          </a:p>
          <a:p>
            <a:r>
              <a:rPr lang="en-US" dirty="0" smtClean="0"/>
              <a:t>Studied Spanish just like you!</a:t>
            </a:r>
          </a:p>
          <a:p>
            <a:r>
              <a:rPr lang="en-US" dirty="0" smtClean="0"/>
              <a:t>Loves to dance</a:t>
            </a:r>
            <a:endParaRPr lang="en-US" dirty="0"/>
          </a:p>
        </p:txBody>
      </p:sp>
      <p:sp>
        <p:nvSpPr>
          <p:cNvPr id="3" name="Title 2"/>
          <p:cNvSpPr>
            <a:spLocks noGrp="1"/>
          </p:cNvSpPr>
          <p:nvPr>
            <p:ph type="title"/>
          </p:nvPr>
        </p:nvSpPr>
        <p:spPr/>
        <p:txBody>
          <a:bodyPr>
            <a:normAutofit/>
          </a:bodyPr>
          <a:lstStyle/>
          <a:p>
            <a:pPr algn="ctr"/>
            <a:r>
              <a:rPr lang="en-US" sz="6600" dirty="0" smtClean="0"/>
              <a:t>¿</a:t>
            </a:r>
            <a:r>
              <a:rPr lang="en-US" sz="6600" dirty="0" err="1" smtClean="0"/>
              <a:t>Quién</a:t>
            </a:r>
            <a:r>
              <a:rPr lang="en-US" sz="6600" dirty="0" smtClean="0"/>
              <a:t> soy </a:t>
            </a:r>
            <a:r>
              <a:rPr lang="en-US" sz="6600" dirty="0" err="1" smtClean="0"/>
              <a:t>yo</a:t>
            </a:r>
            <a:r>
              <a:rPr lang="en-US" sz="6600" dirty="0" smtClean="0"/>
              <a:t>?</a:t>
            </a:r>
            <a:endParaRPr lang="en-US" sz="66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2567" r="74224"/>
          <a:stretch/>
        </p:blipFill>
        <p:spPr>
          <a:xfrm>
            <a:off x="5257800" y="1600200"/>
            <a:ext cx="2113467" cy="4233961"/>
          </a:xfrm>
          <a:prstGeom prst="rect">
            <a:avLst/>
          </a:prstGeom>
        </p:spPr>
      </p:pic>
    </p:spTree>
    <p:extLst>
      <p:ext uri="{BB962C8B-B14F-4D97-AF65-F5344CB8AC3E}">
        <p14:creationId xmlns:p14="http://schemas.microsoft.com/office/powerpoint/2010/main" val="2068658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Name </a:t>
            </a:r>
          </a:p>
          <a:p>
            <a:r>
              <a:rPr lang="en-US" dirty="0" smtClean="0"/>
              <a:t>Reason for studying abroad</a:t>
            </a:r>
          </a:p>
          <a:p>
            <a:r>
              <a:rPr lang="en-US" dirty="0" smtClean="0"/>
              <a:t>Travel experience</a:t>
            </a:r>
          </a:p>
          <a:p>
            <a:r>
              <a:rPr lang="en-US" dirty="0"/>
              <a:t>S</a:t>
            </a:r>
            <a:r>
              <a:rPr lang="en-US" dirty="0" smtClean="0"/>
              <a:t>omething fun or that we should know about you</a:t>
            </a:r>
            <a:endParaRPr lang="en-US" dirty="0"/>
          </a:p>
        </p:txBody>
      </p:sp>
      <p:sp>
        <p:nvSpPr>
          <p:cNvPr id="3" name="Title 2"/>
          <p:cNvSpPr>
            <a:spLocks noGrp="1"/>
          </p:cNvSpPr>
          <p:nvPr>
            <p:ph type="title"/>
          </p:nvPr>
        </p:nvSpPr>
        <p:spPr/>
        <p:txBody>
          <a:bodyPr>
            <a:normAutofit/>
          </a:bodyPr>
          <a:lstStyle/>
          <a:p>
            <a:pPr algn="ctr"/>
            <a:r>
              <a:rPr lang="en-US" sz="6600" dirty="0"/>
              <a:t>¿</a:t>
            </a:r>
            <a:r>
              <a:rPr lang="en-US" sz="6600" dirty="0" err="1"/>
              <a:t>Quién</a:t>
            </a:r>
            <a:r>
              <a:rPr lang="en-US" sz="6600" dirty="0"/>
              <a:t> </a:t>
            </a:r>
            <a:r>
              <a:rPr lang="en-US" sz="6600" dirty="0" err="1" smtClean="0"/>
              <a:t>eres</a:t>
            </a:r>
            <a:r>
              <a:rPr lang="en-US" sz="6600" dirty="0" smtClean="0"/>
              <a:t> </a:t>
            </a:r>
            <a:r>
              <a:rPr lang="en-US" sz="6600" dirty="0" err="1" smtClean="0"/>
              <a:t>tú</a:t>
            </a:r>
            <a:r>
              <a:rPr lang="en-US" sz="6600" dirty="0" smtClean="0"/>
              <a:t>?</a:t>
            </a:r>
            <a:endParaRPr lang="en-US" sz="6600" dirty="0"/>
          </a:p>
        </p:txBody>
      </p:sp>
      <p:pic>
        <p:nvPicPr>
          <p:cNvPr id="1026" name="Picture 2" descr="http://1.bp.blogspot.com/_fwTjfV-2UQA/TSFDd4d8CgI/AAAAAAAABu4/HZWarpJ5ERw/s1600/baby-toes-kerry-re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969" y="3657600"/>
            <a:ext cx="2671072" cy="2133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316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Recommended Reading</a:t>
            </a:r>
            <a:endParaRPr lang="en-US" dirty="0"/>
          </a:p>
        </p:txBody>
      </p:sp>
      <p:pic>
        <p:nvPicPr>
          <p:cNvPr id="2050" name="Picture 2" descr="http://www.wetsandsurfshop.com/assets/images/productimages/LP_costarica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09124">
            <a:off x="1676400" y="1733550"/>
            <a:ext cx="2181225" cy="3333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s://encrypted-tbn0.gstatic.com/images?q=tbn:ANd9GcTR4RBFGmbLM-MqYXW1-wKvCAG9elQJftOjvNhiVcrl2zAkKZD7y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287">
            <a:off x="4758448" y="2209799"/>
            <a:ext cx="2219325" cy="3743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500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Costa Rican Culture</a:t>
            </a:r>
            <a:endParaRPr lang="en-US" dirty="0"/>
          </a:p>
        </p:txBody>
      </p:sp>
      <p:pic>
        <p:nvPicPr>
          <p:cNvPr id="3074" name="Picture 2" descr="http://img1.imagesbn.com/p/9781857336658_p0_v1_s260x4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055" y="1828800"/>
            <a:ext cx="2849720" cy="43240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394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Recommended:</a:t>
            </a:r>
            <a:endParaRPr lang="en-US" dirty="0"/>
          </a:p>
        </p:txBody>
      </p:sp>
      <p:pic>
        <p:nvPicPr>
          <p:cNvPr id="4098" name="Picture 2" descr="http://school.discoveryeducation.com/clipart/images/journa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848" y="1746738"/>
            <a:ext cx="3429000" cy="40960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179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533400"/>
            <a:ext cx="4171950" cy="5763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476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brucemctague.com/wp-content/uploads/2012/03/touris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43000"/>
            <a:ext cx="5334000" cy="39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124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478</TotalTime>
  <Words>1181</Words>
  <Application>Microsoft Office PowerPoint</Application>
  <PresentationFormat>On-screen Show (4:3)</PresentationFormat>
  <Paragraphs>127</Paragraphs>
  <Slides>23</Slides>
  <Notes>11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Paper</vt:lpstr>
      <vt:lpstr>¡Costa Rica!</vt:lpstr>
      <vt:lpstr>Fun Facts about Costa Rica</vt:lpstr>
      <vt:lpstr>¿Quién soy yo?</vt:lpstr>
      <vt:lpstr>¿Quién eres tú?</vt:lpstr>
      <vt:lpstr>Recommended Reading</vt:lpstr>
      <vt:lpstr>Costa Rican Culture</vt:lpstr>
      <vt:lpstr>Recommended:</vt:lpstr>
      <vt:lpstr>PowerPoint Presentation</vt:lpstr>
      <vt:lpstr>PowerPoint Presentation</vt:lpstr>
      <vt:lpstr>PowerPoint Presentation</vt:lpstr>
      <vt:lpstr>PowerPoint Presentation</vt:lpstr>
      <vt:lpstr>PowerPoint Presentation</vt:lpstr>
      <vt:lpstr>PowerPoint Presentation</vt:lpstr>
      <vt:lpstr>Optional</vt:lpstr>
      <vt:lpstr>Not Optional!</vt:lpstr>
      <vt:lpstr>PowerPoint Presentation</vt:lpstr>
      <vt:lpstr>Things to do in San José</vt:lpstr>
      <vt:lpstr>Money</vt:lpstr>
      <vt:lpstr>Credit Cards</vt:lpstr>
      <vt:lpstr>PowerPoint Presentation</vt:lpstr>
      <vt:lpstr>PowerPoint Presentation</vt:lpstr>
      <vt:lpstr>Flights</vt:lpstr>
      <vt:lpstr>Travel after program?</vt:lpstr>
    </vt:vector>
  </TitlesOfParts>
  <Company>NC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Capítulo 3 - Repaso</dc:title>
  <dc:creator>seshallc</dc:creator>
  <cp:lastModifiedBy>Karen L. Tharrington</cp:lastModifiedBy>
  <cp:revision>54</cp:revision>
  <dcterms:created xsi:type="dcterms:W3CDTF">2010-04-21T19:31:46Z</dcterms:created>
  <dcterms:modified xsi:type="dcterms:W3CDTF">2013-03-25T23:54:51Z</dcterms:modified>
</cp:coreProperties>
</file>